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61"/>
  </p:notesMasterIdLst>
  <p:sldIdLst>
    <p:sldId id="257" r:id="rId3"/>
    <p:sldId id="332" r:id="rId4"/>
    <p:sldId id="330" r:id="rId5"/>
    <p:sldId id="262" r:id="rId6"/>
    <p:sldId id="334" r:id="rId7"/>
    <p:sldId id="264" r:id="rId8"/>
    <p:sldId id="320" r:id="rId9"/>
    <p:sldId id="319" r:id="rId10"/>
    <p:sldId id="267" r:id="rId11"/>
    <p:sldId id="32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340" r:id="rId27"/>
    <p:sldId id="284" r:id="rId28"/>
    <p:sldId id="285" r:id="rId29"/>
    <p:sldId id="286" r:id="rId30"/>
    <p:sldId id="287" r:id="rId31"/>
    <p:sldId id="347" r:id="rId32"/>
    <p:sldId id="335" r:id="rId33"/>
    <p:sldId id="338" r:id="rId34"/>
    <p:sldId id="339" r:id="rId35"/>
    <p:sldId id="291" r:id="rId36"/>
    <p:sldId id="321" r:id="rId37"/>
    <p:sldId id="322" r:id="rId38"/>
    <p:sldId id="341" r:id="rId39"/>
    <p:sldId id="342" r:id="rId40"/>
    <p:sldId id="344" r:id="rId41"/>
    <p:sldId id="299" r:id="rId42"/>
    <p:sldId id="300" r:id="rId43"/>
    <p:sldId id="301" r:id="rId44"/>
    <p:sldId id="302" r:id="rId45"/>
    <p:sldId id="303" r:id="rId46"/>
    <p:sldId id="331" r:id="rId47"/>
    <p:sldId id="336" r:id="rId48"/>
    <p:sldId id="306" r:id="rId49"/>
    <p:sldId id="345" r:id="rId50"/>
    <p:sldId id="308" r:id="rId51"/>
    <p:sldId id="346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92D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6" autoAdjust="0"/>
  </p:normalViewPr>
  <p:slideViewPr>
    <p:cSldViewPr>
      <p:cViewPr>
        <p:scale>
          <a:sx n="94" d="100"/>
          <a:sy n="94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00"/>
    </p:cViewPr>
  </p:sorterViewPr>
  <p:notesViewPr>
    <p:cSldViewPr showGuides="1"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\Dropbox\bank%20network\Matlab\NewSimulationsOutput-sept-17-2012-WithFirstFailureCou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\Dropbox\bank%20network\Matlab\NewSimulationsOutput-sept-17-2012-WithFirstFailureCoun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urrent\elliott-golub\bank%20network\Matlab\NewSimulationsOutput-sept-17-2012-WithFirstFailureCoun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theta = .93</c:v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4"/>
            <c:bubble3D val="0"/>
            <c:spPr>
              <a:ln>
                <a:solidFill>
                  <a:schemeClr val="accent1"/>
                </a:solidFill>
              </a:ln>
            </c:spPr>
          </c:dPt>
          <c:cat>
            <c:numRef>
              <c:f>'New Simul.s Sept 5 w Integr'!$A$4:$A$63</c:f>
              <c:numCache>
                <c:formatCode>General</c:formatCode>
                <c:ptCount val="60"/>
                <c:pt idx="0">
                  <c:v>0.30000000000000004</c:v>
                </c:pt>
                <c:pt idx="1">
                  <c:v>0.70000000000000007</c:v>
                </c:pt>
                <c:pt idx="2">
                  <c:v>1</c:v>
                </c:pt>
                <c:pt idx="3">
                  <c:v>1.3</c:v>
                </c:pt>
                <c:pt idx="4">
                  <c:v>1.7000000000000002</c:v>
                </c:pt>
                <c:pt idx="5">
                  <c:v>2</c:v>
                </c:pt>
                <c:pt idx="6">
                  <c:v>2.2999999999999998</c:v>
                </c:pt>
                <c:pt idx="7">
                  <c:v>2.7</c:v>
                </c:pt>
                <c:pt idx="8">
                  <c:v>3</c:v>
                </c:pt>
                <c:pt idx="9">
                  <c:v>3.3</c:v>
                </c:pt>
                <c:pt idx="10">
                  <c:v>3.7</c:v>
                </c:pt>
                <c:pt idx="11">
                  <c:v>4</c:v>
                </c:pt>
                <c:pt idx="12">
                  <c:v>4.3</c:v>
                </c:pt>
                <c:pt idx="13">
                  <c:v>4.7</c:v>
                </c:pt>
                <c:pt idx="14">
                  <c:v>5</c:v>
                </c:pt>
                <c:pt idx="15">
                  <c:v>5.3</c:v>
                </c:pt>
                <c:pt idx="16">
                  <c:v>5.7</c:v>
                </c:pt>
                <c:pt idx="17">
                  <c:v>6</c:v>
                </c:pt>
                <c:pt idx="18">
                  <c:v>6.3</c:v>
                </c:pt>
                <c:pt idx="19">
                  <c:v>6.7</c:v>
                </c:pt>
                <c:pt idx="20">
                  <c:v>7</c:v>
                </c:pt>
                <c:pt idx="21">
                  <c:v>7.3</c:v>
                </c:pt>
                <c:pt idx="22">
                  <c:v>7.7</c:v>
                </c:pt>
                <c:pt idx="23">
                  <c:v>8</c:v>
                </c:pt>
                <c:pt idx="24">
                  <c:v>8.3000000000000007</c:v>
                </c:pt>
                <c:pt idx="25">
                  <c:v>8.7000000000000011</c:v>
                </c:pt>
                <c:pt idx="26">
                  <c:v>9</c:v>
                </c:pt>
                <c:pt idx="27">
                  <c:v>9.3000000000000007</c:v>
                </c:pt>
                <c:pt idx="28">
                  <c:v>9.7000000000000011</c:v>
                </c:pt>
                <c:pt idx="29">
                  <c:v>10</c:v>
                </c:pt>
                <c:pt idx="30">
                  <c:v>10.3</c:v>
                </c:pt>
                <c:pt idx="31">
                  <c:v>10.7</c:v>
                </c:pt>
                <c:pt idx="32">
                  <c:v>11</c:v>
                </c:pt>
                <c:pt idx="33">
                  <c:v>11.3</c:v>
                </c:pt>
                <c:pt idx="34">
                  <c:v>11.7</c:v>
                </c:pt>
                <c:pt idx="35">
                  <c:v>12</c:v>
                </c:pt>
                <c:pt idx="36">
                  <c:v>12.3</c:v>
                </c:pt>
                <c:pt idx="37">
                  <c:v>12.7</c:v>
                </c:pt>
                <c:pt idx="38">
                  <c:v>13</c:v>
                </c:pt>
                <c:pt idx="39">
                  <c:v>13.3</c:v>
                </c:pt>
                <c:pt idx="40">
                  <c:v>13.7</c:v>
                </c:pt>
                <c:pt idx="41">
                  <c:v>14</c:v>
                </c:pt>
                <c:pt idx="42">
                  <c:v>14.3</c:v>
                </c:pt>
                <c:pt idx="43">
                  <c:v>14.7</c:v>
                </c:pt>
                <c:pt idx="44">
                  <c:v>15</c:v>
                </c:pt>
                <c:pt idx="45">
                  <c:v>15.3</c:v>
                </c:pt>
                <c:pt idx="46">
                  <c:v>15.7</c:v>
                </c:pt>
                <c:pt idx="47">
                  <c:v>16</c:v>
                </c:pt>
                <c:pt idx="48">
                  <c:v>16.3</c:v>
                </c:pt>
                <c:pt idx="49">
                  <c:v>16.7</c:v>
                </c:pt>
                <c:pt idx="50">
                  <c:v>17</c:v>
                </c:pt>
                <c:pt idx="51">
                  <c:v>17.3</c:v>
                </c:pt>
                <c:pt idx="52">
                  <c:v>17.7</c:v>
                </c:pt>
                <c:pt idx="53">
                  <c:v>18</c:v>
                </c:pt>
                <c:pt idx="54">
                  <c:v>18.3</c:v>
                </c:pt>
                <c:pt idx="55">
                  <c:v>18.7</c:v>
                </c:pt>
                <c:pt idx="56">
                  <c:v>19</c:v>
                </c:pt>
                <c:pt idx="57">
                  <c:v>19.3</c:v>
                </c:pt>
                <c:pt idx="58">
                  <c:v>19.7</c:v>
                </c:pt>
                <c:pt idx="59">
                  <c:v>20</c:v>
                </c:pt>
              </c:numCache>
            </c:numRef>
          </c:cat>
          <c:val>
            <c:numRef>
              <c:f>'New Simul.s Sept 5 w Integr'!$CQ$4:$CQ$63</c:f>
              <c:numCache>
                <c:formatCode>General</c:formatCode>
                <c:ptCount val="60"/>
                <c:pt idx="0">
                  <c:v>1.514</c:v>
                </c:pt>
                <c:pt idx="1">
                  <c:v>2.8569999999999998</c:v>
                </c:pt>
                <c:pt idx="2">
                  <c:v>7.5269999999999992</c:v>
                </c:pt>
                <c:pt idx="3">
                  <c:v>20.465999999999998</c:v>
                </c:pt>
                <c:pt idx="4">
                  <c:v>43.743000000000002</c:v>
                </c:pt>
                <c:pt idx="5">
                  <c:v>56.922000000000004</c:v>
                </c:pt>
                <c:pt idx="6">
                  <c:v>70.137</c:v>
                </c:pt>
                <c:pt idx="7">
                  <c:v>71.856999999999999</c:v>
                </c:pt>
                <c:pt idx="8">
                  <c:v>72.387999999999991</c:v>
                </c:pt>
                <c:pt idx="9">
                  <c:v>68.408000000000001</c:v>
                </c:pt>
                <c:pt idx="10">
                  <c:v>61.529000000000003</c:v>
                </c:pt>
                <c:pt idx="11">
                  <c:v>56.351999999999997</c:v>
                </c:pt>
                <c:pt idx="12">
                  <c:v>50.508000000000003</c:v>
                </c:pt>
                <c:pt idx="13">
                  <c:v>45.012</c:v>
                </c:pt>
                <c:pt idx="14">
                  <c:v>35.222000000000008</c:v>
                </c:pt>
                <c:pt idx="15">
                  <c:v>27.106999999999999</c:v>
                </c:pt>
                <c:pt idx="16">
                  <c:v>22.128</c:v>
                </c:pt>
                <c:pt idx="17">
                  <c:v>16.803999999999995</c:v>
                </c:pt>
                <c:pt idx="18">
                  <c:v>14.242999999999999</c:v>
                </c:pt>
                <c:pt idx="19">
                  <c:v>10.989000000000003</c:v>
                </c:pt>
                <c:pt idx="20">
                  <c:v>8.0450000000000017</c:v>
                </c:pt>
                <c:pt idx="21">
                  <c:v>7.4219999999999997</c:v>
                </c:pt>
                <c:pt idx="22">
                  <c:v>5.4390000000000009</c:v>
                </c:pt>
                <c:pt idx="23">
                  <c:v>3.6280000000000001</c:v>
                </c:pt>
                <c:pt idx="24">
                  <c:v>2.6240000000000001</c:v>
                </c:pt>
                <c:pt idx="25">
                  <c:v>2.7189999999999999</c:v>
                </c:pt>
                <c:pt idx="26">
                  <c:v>2.0289999999999999</c:v>
                </c:pt>
                <c:pt idx="27">
                  <c:v>1.835</c:v>
                </c:pt>
                <c:pt idx="28">
                  <c:v>1.6120000000000001</c:v>
                </c:pt>
                <c:pt idx="29">
                  <c:v>1.306</c:v>
                </c:pt>
                <c:pt idx="30">
                  <c:v>1.1020000000000001</c:v>
                </c:pt>
                <c:pt idx="31">
                  <c:v>1.41</c:v>
                </c:pt>
                <c:pt idx="32">
                  <c:v>1.0069999999999997</c:v>
                </c:pt>
                <c:pt idx="33">
                  <c:v>1.004</c:v>
                </c:pt>
                <c:pt idx="34">
                  <c:v>1.0069999999999997</c:v>
                </c:pt>
                <c:pt idx="35">
                  <c:v>1.0049999999999997</c:v>
                </c:pt>
                <c:pt idx="36">
                  <c:v>1.006</c:v>
                </c:pt>
                <c:pt idx="37">
                  <c:v>1.0049999999999997</c:v>
                </c:pt>
                <c:pt idx="38">
                  <c:v>1.1040000000000001</c:v>
                </c:pt>
                <c:pt idx="39">
                  <c:v>1.002</c:v>
                </c:pt>
                <c:pt idx="40">
                  <c:v>1</c:v>
                </c:pt>
                <c:pt idx="41">
                  <c:v>1</c:v>
                </c:pt>
                <c:pt idx="42">
                  <c:v>1.002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918976"/>
        <c:axId val="79920512"/>
      </c:lineChart>
      <c:catAx>
        <c:axId val="7991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920512"/>
        <c:crosses val="autoZero"/>
        <c:auto val="1"/>
        <c:lblAlgn val="ctr"/>
        <c:lblOffset val="100"/>
        <c:noMultiLvlLbl val="0"/>
      </c:catAx>
      <c:valAx>
        <c:axId val="7992051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918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5"/>
          <c:order val="0"/>
          <c:tx>
            <c:v>Theta = .99</c:v>
          </c:tx>
          <c:cat>
            <c:numRef>
              <c:f>'New Simul.s Sept 5 w Integr'!$A$4:$A$63</c:f>
              <c:numCache>
                <c:formatCode>General</c:formatCode>
                <c:ptCount val="60"/>
                <c:pt idx="0">
                  <c:v>0.30000000000000004</c:v>
                </c:pt>
                <c:pt idx="1">
                  <c:v>0.70000000000000007</c:v>
                </c:pt>
                <c:pt idx="2">
                  <c:v>1</c:v>
                </c:pt>
                <c:pt idx="3">
                  <c:v>1.3</c:v>
                </c:pt>
                <c:pt idx="4">
                  <c:v>1.7</c:v>
                </c:pt>
                <c:pt idx="5">
                  <c:v>2</c:v>
                </c:pt>
                <c:pt idx="6">
                  <c:v>2.2999999999999998</c:v>
                </c:pt>
                <c:pt idx="7">
                  <c:v>2.7</c:v>
                </c:pt>
                <c:pt idx="8">
                  <c:v>3</c:v>
                </c:pt>
                <c:pt idx="9">
                  <c:v>3.3</c:v>
                </c:pt>
                <c:pt idx="10">
                  <c:v>3.7</c:v>
                </c:pt>
                <c:pt idx="11">
                  <c:v>4</c:v>
                </c:pt>
                <c:pt idx="12">
                  <c:v>4.3</c:v>
                </c:pt>
                <c:pt idx="13">
                  <c:v>4.7</c:v>
                </c:pt>
                <c:pt idx="14">
                  <c:v>5</c:v>
                </c:pt>
                <c:pt idx="15">
                  <c:v>5.3</c:v>
                </c:pt>
                <c:pt idx="16">
                  <c:v>5.7</c:v>
                </c:pt>
                <c:pt idx="17">
                  <c:v>6</c:v>
                </c:pt>
                <c:pt idx="18">
                  <c:v>6.3</c:v>
                </c:pt>
                <c:pt idx="19">
                  <c:v>6.7</c:v>
                </c:pt>
                <c:pt idx="20">
                  <c:v>7</c:v>
                </c:pt>
                <c:pt idx="21">
                  <c:v>7.3</c:v>
                </c:pt>
                <c:pt idx="22">
                  <c:v>7.7</c:v>
                </c:pt>
                <c:pt idx="23">
                  <c:v>8</c:v>
                </c:pt>
                <c:pt idx="24">
                  <c:v>8.3000000000000007</c:v>
                </c:pt>
                <c:pt idx="25">
                  <c:v>8.7000000000000011</c:v>
                </c:pt>
                <c:pt idx="26">
                  <c:v>9</c:v>
                </c:pt>
                <c:pt idx="27">
                  <c:v>9.3000000000000007</c:v>
                </c:pt>
                <c:pt idx="28">
                  <c:v>9.7000000000000011</c:v>
                </c:pt>
                <c:pt idx="29">
                  <c:v>10</c:v>
                </c:pt>
                <c:pt idx="30">
                  <c:v>10.3</c:v>
                </c:pt>
                <c:pt idx="31">
                  <c:v>10.7</c:v>
                </c:pt>
                <c:pt idx="32">
                  <c:v>11</c:v>
                </c:pt>
                <c:pt idx="33">
                  <c:v>11.3</c:v>
                </c:pt>
                <c:pt idx="34">
                  <c:v>11.7</c:v>
                </c:pt>
                <c:pt idx="35">
                  <c:v>12</c:v>
                </c:pt>
                <c:pt idx="36">
                  <c:v>12.3</c:v>
                </c:pt>
                <c:pt idx="37">
                  <c:v>12.7</c:v>
                </c:pt>
                <c:pt idx="38">
                  <c:v>13</c:v>
                </c:pt>
                <c:pt idx="39">
                  <c:v>13.3</c:v>
                </c:pt>
                <c:pt idx="40">
                  <c:v>13.7</c:v>
                </c:pt>
                <c:pt idx="41">
                  <c:v>14</c:v>
                </c:pt>
                <c:pt idx="42">
                  <c:v>14.3</c:v>
                </c:pt>
                <c:pt idx="43">
                  <c:v>14.7</c:v>
                </c:pt>
                <c:pt idx="44">
                  <c:v>15</c:v>
                </c:pt>
                <c:pt idx="45">
                  <c:v>15.3</c:v>
                </c:pt>
                <c:pt idx="46">
                  <c:v>15.7</c:v>
                </c:pt>
                <c:pt idx="47">
                  <c:v>16</c:v>
                </c:pt>
                <c:pt idx="48">
                  <c:v>16.3</c:v>
                </c:pt>
                <c:pt idx="49">
                  <c:v>16.7</c:v>
                </c:pt>
                <c:pt idx="50">
                  <c:v>17</c:v>
                </c:pt>
                <c:pt idx="51">
                  <c:v>17.3</c:v>
                </c:pt>
                <c:pt idx="52">
                  <c:v>17.7</c:v>
                </c:pt>
                <c:pt idx="53">
                  <c:v>18</c:v>
                </c:pt>
                <c:pt idx="54">
                  <c:v>18.3</c:v>
                </c:pt>
                <c:pt idx="55">
                  <c:v>18.7</c:v>
                </c:pt>
                <c:pt idx="56">
                  <c:v>19</c:v>
                </c:pt>
                <c:pt idx="57">
                  <c:v>19.3</c:v>
                </c:pt>
                <c:pt idx="58">
                  <c:v>19.7</c:v>
                </c:pt>
                <c:pt idx="59">
                  <c:v>20</c:v>
                </c:pt>
              </c:numCache>
            </c:numRef>
          </c:cat>
          <c:val>
            <c:numRef>
              <c:f>'New Simul.s Sept 5 w Integr'!$CW$4:$CW$63</c:f>
              <c:numCache>
                <c:formatCode>General</c:formatCode>
                <c:ptCount val="60"/>
                <c:pt idx="0">
                  <c:v>1.4749999999999999</c:v>
                </c:pt>
                <c:pt idx="1">
                  <c:v>2.734</c:v>
                </c:pt>
                <c:pt idx="2">
                  <c:v>7.5869999999999997</c:v>
                </c:pt>
                <c:pt idx="3">
                  <c:v>23.05</c:v>
                </c:pt>
                <c:pt idx="4">
                  <c:v>44.455999999999996</c:v>
                </c:pt>
                <c:pt idx="5">
                  <c:v>65.349000000000004</c:v>
                </c:pt>
                <c:pt idx="6">
                  <c:v>77.498999999999995</c:v>
                </c:pt>
                <c:pt idx="7">
                  <c:v>84.477999999999994</c:v>
                </c:pt>
                <c:pt idx="8">
                  <c:v>89.78</c:v>
                </c:pt>
                <c:pt idx="9">
                  <c:v>90.783000000000001</c:v>
                </c:pt>
                <c:pt idx="10">
                  <c:v>94.363</c:v>
                </c:pt>
                <c:pt idx="11">
                  <c:v>96.572999999999979</c:v>
                </c:pt>
                <c:pt idx="12">
                  <c:v>97.596000000000004</c:v>
                </c:pt>
                <c:pt idx="13">
                  <c:v>98.173999999999992</c:v>
                </c:pt>
                <c:pt idx="14">
                  <c:v>98.677999999999983</c:v>
                </c:pt>
                <c:pt idx="15">
                  <c:v>98.79</c:v>
                </c:pt>
                <c:pt idx="16">
                  <c:v>99.600999999999999</c:v>
                </c:pt>
                <c:pt idx="17">
                  <c:v>99.676999999999992</c:v>
                </c:pt>
                <c:pt idx="18">
                  <c:v>99.753</c:v>
                </c:pt>
                <c:pt idx="19">
                  <c:v>99.598000000000013</c:v>
                </c:pt>
                <c:pt idx="20">
                  <c:v>99.926000000000002</c:v>
                </c:pt>
                <c:pt idx="21">
                  <c:v>99.956999999999994</c:v>
                </c:pt>
                <c:pt idx="22">
                  <c:v>99.864999999999995</c:v>
                </c:pt>
                <c:pt idx="23">
                  <c:v>99.876999999999981</c:v>
                </c:pt>
                <c:pt idx="24">
                  <c:v>99.980999999999995</c:v>
                </c:pt>
                <c:pt idx="25">
                  <c:v>99.990000000000009</c:v>
                </c:pt>
                <c:pt idx="26">
                  <c:v>99.995000000000005</c:v>
                </c:pt>
                <c:pt idx="27">
                  <c:v>99.991000000000014</c:v>
                </c:pt>
                <c:pt idx="28">
                  <c:v>99.998000000000005</c:v>
                </c:pt>
                <c:pt idx="29">
                  <c:v>99.997000000000014</c:v>
                </c:pt>
                <c:pt idx="30">
                  <c:v>99.998000000000005</c:v>
                </c:pt>
                <c:pt idx="31">
                  <c:v>99.998000000000005</c:v>
                </c:pt>
                <c:pt idx="32">
                  <c:v>100</c:v>
                </c:pt>
                <c:pt idx="33">
                  <c:v>99.998999999999995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</c:numCache>
            </c:numRef>
          </c:val>
          <c:smooth val="0"/>
        </c:ser>
        <c:ser>
          <c:idx val="0"/>
          <c:order val="1"/>
          <c:tx>
            <c:v>theta = .96</c:v>
          </c:tx>
          <c:val>
            <c:numRef>
              <c:f>'New Simul.s Sept 5 w Integr'!$CT$4:$CT$63</c:f>
              <c:numCache>
                <c:formatCode>General</c:formatCode>
                <c:ptCount val="60"/>
                <c:pt idx="0">
                  <c:v>1.5009999999999997</c:v>
                </c:pt>
                <c:pt idx="1">
                  <c:v>2.86</c:v>
                </c:pt>
                <c:pt idx="2">
                  <c:v>8.0130000000000035</c:v>
                </c:pt>
                <c:pt idx="3">
                  <c:v>20.982999999999997</c:v>
                </c:pt>
                <c:pt idx="4">
                  <c:v>44.269000000000013</c:v>
                </c:pt>
                <c:pt idx="5">
                  <c:v>63.829000000000001</c:v>
                </c:pt>
                <c:pt idx="6">
                  <c:v>75.471000000000004</c:v>
                </c:pt>
                <c:pt idx="7">
                  <c:v>84.11</c:v>
                </c:pt>
                <c:pt idx="8">
                  <c:v>88.78</c:v>
                </c:pt>
                <c:pt idx="9">
                  <c:v>91.36999999999999</c:v>
                </c:pt>
                <c:pt idx="10">
                  <c:v>94.506</c:v>
                </c:pt>
                <c:pt idx="11">
                  <c:v>94.524000000000001</c:v>
                </c:pt>
                <c:pt idx="12">
                  <c:v>95.669999999999987</c:v>
                </c:pt>
                <c:pt idx="13">
                  <c:v>94.328999999999979</c:v>
                </c:pt>
                <c:pt idx="14">
                  <c:v>93.595000000000013</c:v>
                </c:pt>
                <c:pt idx="15">
                  <c:v>90.331999999999994</c:v>
                </c:pt>
                <c:pt idx="16">
                  <c:v>87.766000000000005</c:v>
                </c:pt>
                <c:pt idx="17">
                  <c:v>83.983999999999995</c:v>
                </c:pt>
                <c:pt idx="18">
                  <c:v>80.861000000000004</c:v>
                </c:pt>
                <c:pt idx="19">
                  <c:v>73.69</c:v>
                </c:pt>
                <c:pt idx="20">
                  <c:v>70.551999999999992</c:v>
                </c:pt>
                <c:pt idx="21">
                  <c:v>61.464000000000006</c:v>
                </c:pt>
                <c:pt idx="22">
                  <c:v>56.727000000000011</c:v>
                </c:pt>
                <c:pt idx="23">
                  <c:v>53.266000000000012</c:v>
                </c:pt>
                <c:pt idx="24">
                  <c:v>47.232000000000006</c:v>
                </c:pt>
                <c:pt idx="25">
                  <c:v>42.876999999999995</c:v>
                </c:pt>
                <c:pt idx="26">
                  <c:v>40.211000000000006</c:v>
                </c:pt>
                <c:pt idx="27">
                  <c:v>32.491</c:v>
                </c:pt>
                <c:pt idx="28">
                  <c:v>27.741999999999997</c:v>
                </c:pt>
                <c:pt idx="29">
                  <c:v>23.681999999999999</c:v>
                </c:pt>
                <c:pt idx="30">
                  <c:v>21.306000000000001</c:v>
                </c:pt>
                <c:pt idx="31">
                  <c:v>16.454999999999995</c:v>
                </c:pt>
                <c:pt idx="32">
                  <c:v>13.378</c:v>
                </c:pt>
                <c:pt idx="33">
                  <c:v>12.785</c:v>
                </c:pt>
                <c:pt idx="34">
                  <c:v>10.313000000000002</c:v>
                </c:pt>
                <c:pt idx="35">
                  <c:v>9.2209999999999983</c:v>
                </c:pt>
                <c:pt idx="36">
                  <c:v>7.6390000000000002</c:v>
                </c:pt>
                <c:pt idx="37">
                  <c:v>6.847999999999999</c:v>
                </c:pt>
                <c:pt idx="38">
                  <c:v>5.4589999999999996</c:v>
                </c:pt>
                <c:pt idx="39">
                  <c:v>3.278</c:v>
                </c:pt>
                <c:pt idx="40">
                  <c:v>2.9819999999999998</c:v>
                </c:pt>
                <c:pt idx="41">
                  <c:v>3.6749999999999998</c:v>
                </c:pt>
                <c:pt idx="42">
                  <c:v>2.7829999999999999</c:v>
                </c:pt>
                <c:pt idx="43">
                  <c:v>2.5840000000000001</c:v>
                </c:pt>
                <c:pt idx="44">
                  <c:v>1.9930000000000001</c:v>
                </c:pt>
                <c:pt idx="45">
                  <c:v>1.6940000000000002</c:v>
                </c:pt>
                <c:pt idx="46">
                  <c:v>1.6940000000000002</c:v>
                </c:pt>
                <c:pt idx="47">
                  <c:v>1.3959999999999997</c:v>
                </c:pt>
                <c:pt idx="48">
                  <c:v>1.496</c:v>
                </c:pt>
                <c:pt idx="49">
                  <c:v>1.2969999999999997</c:v>
                </c:pt>
                <c:pt idx="50">
                  <c:v>1.1990000000000001</c:v>
                </c:pt>
                <c:pt idx="51">
                  <c:v>1.298</c:v>
                </c:pt>
                <c:pt idx="52">
                  <c:v>1.099</c:v>
                </c:pt>
                <c:pt idx="53">
                  <c:v>1.099</c:v>
                </c:pt>
                <c:pt idx="54">
                  <c:v>1.099</c:v>
                </c:pt>
                <c:pt idx="55">
                  <c:v>1</c:v>
                </c:pt>
                <c:pt idx="56">
                  <c:v>1.099</c:v>
                </c:pt>
                <c:pt idx="57">
                  <c:v>1</c:v>
                </c:pt>
                <c:pt idx="58">
                  <c:v>1</c:v>
                </c:pt>
                <c:pt idx="59">
                  <c:v>1.099</c:v>
                </c:pt>
              </c:numCache>
            </c:numRef>
          </c:val>
          <c:smooth val="0"/>
        </c:ser>
        <c:ser>
          <c:idx val="1"/>
          <c:order val="2"/>
          <c:tx>
            <c:v>theta = .93</c:v>
          </c:tx>
          <c:val>
            <c:numRef>
              <c:f>'New Simul.s Sept 5 w Integr'!$CQ$4:$CQ$63</c:f>
              <c:numCache>
                <c:formatCode>General</c:formatCode>
                <c:ptCount val="60"/>
                <c:pt idx="0">
                  <c:v>1.514</c:v>
                </c:pt>
                <c:pt idx="1">
                  <c:v>2.8569999999999998</c:v>
                </c:pt>
                <c:pt idx="2">
                  <c:v>7.5269999999999992</c:v>
                </c:pt>
                <c:pt idx="3">
                  <c:v>20.465999999999998</c:v>
                </c:pt>
                <c:pt idx="4">
                  <c:v>43.743000000000002</c:v>
                </c:pt>
                <c:pt idx="5">
                  <c:v>56.922000000000004</c:v>
                </c:pt>
                <c:pt idx="6">
                  <c:v>70.137</c:v>
                </c:pt>
                <c:pt idx="7">
                  <c:v>71.856999999999999</c:v>
                </c:pt>
                <c:pt idx="8">
                  <c:v>72.387999999999991</c:v>
                </c:pt>
                <c:pt idx="9">
                  <c:v>68.408000000000001</c:v>
                </c:pt>
                <c:pt idx="10">
                  <c:v>61.529000000000003</c:v>
                </c:pt>
                <c:pt idx="11">
                  <c:v>56.351999999999997</c:v>
                </c:pt>
                <c:pt idx="12">
                  <c:v>50.508000000000003</c:v>
                </c:pt>
                <c:pt idx="13">
                  <c:v>45.012</c:v>
                </c:pt>
                <c:pt idx="14">
                  <c:v>35.222000000000008</c:v>
                </c:pt>
                <c:pt idx="15">
                  <c:v>27.106999999999999</c:v>
                </c:pt>
                <c:pt idx="16">
                  <c:v>22.128</c:v>
                </c:pt>
                <c:pt idx="17">
                  <c:v>16.803999999999995</c:v>
                </c:pt>
                <c:pt idx="18">
                  <c:v>14.242999999999999</c:v>
                </c:pt>
                <c:pt idx="19">
                  <c:v>10.989000000000003</c:v>
                </c:pt>
                <c:pt idx="20">
                  <c:v>8.0450000000000017</c:v>
                </c:pt>
                <c:pt idx="21">
                  <c:v>7.4219999999999997</c:v>
                </c:pt>
                <c:pt idx="22">
                  <c:v>5.4390000000000009</c:v>
                </c:pt>
                <c:pt idx="23">
                  <c:v>3.6280000000000001</c:v>
                </c:pt>
                <c:pt idx="24">
                  <c:v>2.6240000000000001</c:v>
                </c:pt>
                <c:pt idx="25">
                  <c:v>2.7189999999999999</c:v>
                </c:pt>
                <c:pt idx="26">
                  <c:v>2.0289999999999999</c:v>
                </c:pt>
                <c:pt idx="27">
                  <c:v>1.835</c:v>
                </c:pt>
                <c:pt idx="28">
                  <c:v>1.6120000000000001</c:v>
                </c:pt>
                <c:pt idx="29">
                  <c:v>1.306</c:v>
                </c:pt>
                <c:pt idx="30">
                  <c:v>1.1020000000000001</c:v>
                </c:pt>
                <c:pt idx="31">
                  <c:v>1.41</c:v>
                </c:pt>
                <c:pt idx="32">
                  <c:v>1.0069999999999997</c:v>
                </c:pt>
                <c:pt idx="33">
                  <c:v>1.004</c:v>
                </c:pt>
                <c:pt idx="34">
                  <c:v>1.0069999999999997</c:v>
                </c:pt>
                <c:pt idx="35">
                  <c:v>1.0049999999999997</c:v>
                </c:pt>
                <c:pt idx="36">
                  <c:v>1.006</c:v>
                </c:pt>
                <c:pt idx="37">
                  <c:v>1.0049999999999997</c:v>
                </c:pt>
                <c:pt idx="38">
                  <c:v>1.1040000000000001</c:v>
                </c:pt>
                <c:pt idx="39">
                  <c:v>1.002</c:v>
                </c:pt>
                <c:pt idx="40">
                  <c:v>1</c:v>
                </c:pt>
                <c:pt idx="41">
                  <c:v>1</c:v>
                </c:pt>
                <c:pt idx="42">
                  <c:v>1.002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</c:numCache>
            </c:numRef>
          </c:val>
          <c:smooth val="0"/>
        </c:ser>
        <c:ser>
          <c:idx val="2"/>
          <c:order val="3"/>
          <c:tx>
            <c:v>theta = .90</c:v>
          </c:tx>
          <c:val>
            <c:numRef>
              <c:f>'New Simul.s Sept 5 w Integr'!$CN$4:$CN$63</c:f>
              <c:numCache>
                <c:formatCode>General</c:formatCode>
                <c:ptCount val="60"/>
                <c:pt idx="0">
                  <c:v>1.575</c:v>
                </c:pt>
                <c:pt idx="1">
                  <c:v>2.681</c:v>
                </c:pt>
                <c:pt idx="2">
                  <c:v>6.1479999999999988</c:v>
                </c:pt>
                <c:pt idx="3">
                  <c:v>16.173999999999999</c:v>
                </c:pt>
                <c:pt idx="4">
                  <c:v>30.315000000000001</c:v>
                </c:pt>
                <c:pt idx="5">
                  <c:v>39.65</c:v>
                </c:pt>
                <c:pt idx="6">
                  <c:v>41.661000000000001</c:v>
                </c:pt>
                <c:pt idx="7">
                  <c:v>39.074000000000005</c:v>
                </c:pt>
                <c:pt idx="8">
                  <c:v>32.078000000000003</c:v>
                </c:pt>
                <c:pt idx="9">
                  <c:v>22.023</c:v>
                </c:pt>
                <c:pt idx="10">
                  <c:v>17.626999999999999</c:v>
                </c:pt>
                <c:pt idx="11">
                  <c:v>10.412000000000003</c:v>
                </c:pt>
                <c:pt idx="12">
                  <c:v>8.9870000000000001</c:v>
                </c:pt>
                <c:pt idx="13">
                  <c:v>6.3179999999999987</c:v>
                </c:pt>
                <c:pt idx="14">
                  <c:v>4.6189999999999989</c:v>
                </c:pt>
                <c:pt idx="15">
                  <c:v>2.593</c:v>
                </c:pt>
                <c:pt idx="16">
                  <c:v>1.516</c:v>
                </c:pt>
                <c:pt idx="17">
                  <c:v>1.4089999999999998</c:v>
                </c:pt>
                <c:pt idx="18">
                  <c:v>1.1659999999999997</c:v>
                </c:pt>
                <c:pt idx="19">
                  <c:v>1.1579999999999997</c:v>
                </c:pt>
                <c:pt idx="20">
                  <c:v>1.1359999999999997</c:v>
                </c:pt>
                <c:pt idx="21">
                  <c:v>1.03</c:v>
                </c:pt>
                <c:pt idx="22">
                  <c:v>1.0309999999999997</c:v>
                </c:pt>
                <c:pt idx="23">
                  <c:v>1.0149999999999997</c:v>
                </c:pt>
                <c:pt idx="24">
                  <c:v>1.006</c:v>
                </c:pt>
                <c:pt idx="25">
                  <c:v>1.0089999999999997</c:v>
                </c:pt>
                <c:pt idx="26">
                  <c:v>1.004</c:v>
                </c:pt>
                <c:pt idx="27">
                  <c:v>1.006</c:v>
                </c:pt>
                <c:pt idx="28">
                  <c:v>1.0009999999999997</c:v>
                </c:pt>
                <c:pt idx="29">
                  <c:v>1.0009999999999997</c:v>
                </c:pt>
                <c:pt idx="30">
                  <c:v>1.0009999999999997</c:v>
                </c:pt>
                <c:pt idx="31">
                  <c:v>1</c:v>
                </c:pt>
                <c:pt idx="32">
                  <c:v>1.002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</c:numCache>
            </c:numRef>
          </c:val>
          <c:smooth val="0"/>
        </c:ser>
        <c:ser>
          <c:idx val="3"/>
          <c:order val="4"/>
          <c:tx>
            <c:v>theta = .87</c:v>
          </c:tx>
          <c:val>
            <c:numRef>
              <c:f>'New Simul.s Sept 5 w Integr'!$CK$4:$CK$63</c:f>
              <c:numCache>
                <c:formatCode>General</c:formatCode>
                <c:ptCount val="60"/>
                <c:pt idx="0">
                  <c:v>1.4149999999999998</c:v>
                </c:pt>
                <c:pt idx="1">
                  <c:v>2.4329999999999994</c:v>
                </c:pt>
                <c:pt idx="2">
                  <c:v>4.5199999999999996</c:v>
                </c:pt>
                <c:pt idx="3">
                  <c:v>7.6</c:v>
                </c:pt>
                <c:pt idx="4">
                  <c:v>13.773</c:v>
                </c:pt>
                <c:pt idx="5">
                  <c:v>15.179</c:v>
                </c:pt>
                <c:pt idx="6">
                  <c:v>12.335000000000003</c:v>
                </c:pt>
                <c:pt idx="7">
                  <c:v>9.1989999999999998</c:v>
                </c:pt>
                <c:pt idx="8">
                  <c:v>5.1119999999999992</c:v>
                </c:pt>
                <c:pt idx="9">
                  <c:v>3.3289999999999997</c:v>
                </c:pt>
                <c:pt idx="10">
                  <c:v>2.0339999999999998</c:v>
                </c:pt>
                <c:pt idx="11">
                  <c:v>1.4209999999999998</c:v>
                </c:pt>
                <c:pt idx="12">
                  <c:v>1.3280000000000001</c:v>
                </c:pt>
                <c:pt idx="13">
                  <c:v>1.099</c:v>
                </c:pt>
                <c:pt idx="14">
                  <c:v>1.0580000000000001</c:v>
                </c:pt>
                <c:pt idx="15">
                  <c:v>1.052</c:v>
                </c:pt>
                <c:pt idx="16">
                  <c:v>1.032</c:v>
                </c:pt>
                <c:pt idx="17">
                  <c:v>1.018</c:v>
                </c:pt>
                <c:pt idx="18">
                  <c:v>1.0169999999999997</c:v>
                </c:pt>
                <c:pt idx="19">
                  <c:v>1.0189999999999997</c:v>
                </c:pt>
                <c:pt idx="20">
                  <c:v>1.0069999999999997</c:v>
                </c:pt>
                <c:pt idx="21">
                  <c:v>1.0029999999999997</c:v>
                </c:pt>
                <c:pt idx="22">
                  <c:v>1.0049999999999997</c:v>
                </c:pt>
                <c:pt idx="23">
                  <c:v>1.0029999999999997</c:v>
                </c:pt>
                <c:pt idx="24">
                  <c:v>1.0029999999999997</c:v>
                </c:pt>
                <c:pt idx="25">
                  <c:v>1.0009999999999997</c:v>
                </c:pt>
                <c:pt idx="26">
                  <c:v>1.0029999999999997</c:v>
                </c:pt>
                <c:pt idx="27">
                  <c:v>1.0009999999999997</c:v>
                </c:pt>
                <c:pt idx="28">
                  <c:v>1.0009999999999997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763840"/>
        <c:axId val="89765376"/>
      </c:lineChart>
      <c:catAx>
        <c:axId val="8976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765376"/>
        <c:crosses val="autoZero"/>
        <c:auto val="1"/>
        <c:lblAlgn val="ctr"/>
        <c:lblOffset val="100"/>
        <c:noMultiLvlLbl val="0"/>
      </c:catAx>
      <c:valAx>
        <c:axId val="8976537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763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5"/>
          <c:order val="0"/>
          <c:tx>
            <c:v>c = .9</c:v>
          </c:tx>
          <c:cat>
            <c:numRef>
              <c:f>'New Simul.s Sept 5 w Integr'!$A$4:$A$63</c:f>
              <c:numCache>
                <c:formatCode>General</c:formatCode>
                <c:ptCount val="60"/>
                <c:pt idx="0">
                  <c:v>0.30000000000000004</c:v>
                </c:pt>
                <c:pt idx="1">
                  <c:v>0.70000000000000007</c:v>
                </c:pt>
                <c:pt idx="2">
                  <c:v>1</c:v>
                </c:pt>
                <c:pt idx="3">
                  <c:v>1.3</c:v>
                </c:pt>
                <c:pt idx="4">
                  <c:v>1.7</c:v>
                </c:pt>
                <c:pt idx="5">
                  <c:v>2</c:v>
                </c:pt>
                <c:pt idx="6">
                  <c:v>2.2999999999999998</c:v>
                </c:pt>
                <c:pt idx="7">
                  <c:v>2.7</c:v>
                </c:pt>
                <c:pt idx="8">
                  <c:v>3</c:v>
                </c:pt>
                <c:pt idx="9">
                  <c:v>3.3</c:v>
                </c:pt>
                <c:pt idx="10">
                  <c:v>3.7</c:v>
                </c:pt>
                <c:pt idx="11">
                  <c:v>4</c:v>
                </c:pt>
                <c:pt idx="12">
                  <c:v>4.3</c:v>
                </c:pt>
                <c:pt idx="13">
                  <c:v>4.7</c:v>
                </c:pt>
                <c:pt idx="14">
                  <c:v>5</c:v>
                </c:pt>
                <c:pt idx="15">
                  <c:v>5.3</c:v>
                </c:pt>
                <c:pt idx="16">
                  <c:v>5.7</c:v>
                </c:pt>
                <c:pt idx="17">
                  <c:v>6</c:v>
                </c:pt>
                <c:pt idx="18">
                  <c:v>6.3</c:v>
                </c:pt>
                <c:pt idx="19">
                  <c:v>6.7</c:v>
                </c:pt>
                <c:pt idx="20">
                  <c:v>7</c:v>
                </c:pt>
                <c:pt idx="21">
                  <c:v>7.3</c:v>
                </c:pt>
                <c:pt idx="22">
                  <c:v>7.7</c:v>
                </c:pt>
                <c:pt idx="23">
                  <c:v>8</c:v>
                </c:pt>
                <c:pt idx="24">
                  <c:v>8.3000000000000007</c:v>
                </c:pt>
                <c:pt idx="25">
                  <c:v>8.7000000000000011</c:v>
                </c:pt>
                <c:pt idx="26">
                  <c:v>9</c:v>
                </c:pt>
                <c:pt idx="27">
                  <c:v>9.3000000000000007</c:v>
                </c:pt>
                <c:pt idx="28">
                  <c:v>9.7000000000000011</c:v>
                </c:pt>
                <c:pt idx="29">
                  <c:v>10</c:v>
                </c:pt>
                <c:pt idx="30">
                  <c:v>10.3</c:v>
                </c:pt>
                <c:pt idx="31">
                  <c:v>10.7</c:v>
                </c:pt>
                <c:pt idx="32">
                  <c:v>11</c:v>
                </c:pt>
                <c:pt idx="33">
                  <c:v>11.3</c:v>
                </c:pt>
                <c:pt idx="34">
                  <c:v>11.7</c:v>
                </c:pt>
                <c:pt idx="35">
                  <c:v>12</c:v>
                </c:pt>
                <c:pt idx="36">
                  <c:v>12.3</c:v>
                </c:pt>
                <c:pt idx="37">
                  <c:v>12.7</c:v>
                </c:pt>
                <c:pt idx="38">
                  <c:v>13</c:v>
                </c:pt>
                <c:pt idx="39">
                  <c:v>13.3</c:v>
                </c:pt>
                <c:pt idx="40">
                  <c:v>13.7</c:v>
                </c:pt>
                <c:pt idx="41">
                  <c:v>14</c:v>
                </c:pt>
                <c:pt idx="42">
                  <c:v>14.3</c:v>
                </c:pt>
                <c:pt idx="43">
                  <c:v>14.7</c:v>
                </c:pt>
                <c:pt idx="44">
                  <c:v>15</c:v>
                </c:pt>
                <c:pt idx="45">
                  <c:v>15.3</c:v>
                </c:pt>
                <c:pt idx="46">
                  <c:v>15.7</c:v>
                </c:pt>
                <c:pt idx="47">
                  <c:v>16</c:v>
                </c:pt>
                <c:pt idx="48">
                  <c:v>16.3</c:v>
                </c:pt>
                <c:pt idx="49">
                  <c:v>16.7</c:v>
                </c:pt>
                <c:pt idx="50">
                  <c:v>17</c:v>
                </c:pt>
                <c:pt idx="51">
                  <c:v>17.3</c:v>
                </c:pt>
                <c:pt idx="52">
                  <c:v>17.7</c:v>
                </c:pt>
                <c:pt idx="53">
                  <c:v>18</c:v>
                </c:pt>
                <c:pt idx="54">
                  <c:v>18.3</c:v>
                </c:pt>
                <c:pt idx="55">
                  <c:v>18.7</c:v>
                </c:pt>
                <c:pt idx="56">
                  <c:v>19</c:v>
                </c:pt>
                <c:pt idx="57">
                  <c:v>19.3</c:v>
                </c:pt>
                <c:pt idx="58">
                  <c:v>19.7</c:v>
                </c:pt>
                <c:pt idx="59">
                  <c:v>20</c:v>
                </c:pt>
              </c:numCache>
            </c:numRef>
          </c:cat>
          <c:val>
            <c:numRef>
              <c:f>'New Simul.s Sept 5 w Integr'!$FS$4:$FS$63</c:f>
              <c:numCache>
                <c:formatCode>General</c:formatCode>
                <c:ptCount val="60"/>
                <c:pt idx="0">
                  <c:v>1.502</c:v>
                </c:pt>
                <c:pt idx="1">
                  <c:v>2.7119999999999997</c:v>
                </c:pt>
                <c:pt idx="2">
                  <c:v>7.9909999999999997</c:v>
                </c:pt>
                <c:pt idx="3">
                  <c:v>20.763999999999996</c:v>
                </c:pt>
                <c:pt idx="4">
                  <c:v>37.397000000000006</c:v>
                </c:pt>
                <c:pt idx="5">
                  <c:v>50.53</c:v>
                </c:pt>
                <c:pt idx="6">
                  <c:v>48.302</c:v>
                </c:pt>
                <c:pt idx="7">
                  <c:v>41.464000000000006</c:v>
                </c:pt>
                <c:pt idx="8">
                  <c:v>33.937000000000005</c:v>
                </c:pt>
                <c:pt idx="9">
                  <c:v>23.268999999999991</c:v>
                </c:pt>
                <c:pt idx="10">
                  <c:v>18.099</c:v>
                </c:pt>
                <c:pt idx="11">
                  <c:v>11.304</c:v>
                </c:pt>
                <c:pt idx="12">
                  <c:v>7.3419999999999996</c:v>
                </c:pt>
                <c:pt idx="13">
                  <c:v>3.7149999999999999</c:v>
                </c:pt>
                <c:pt idx="14">
                  <c:v>2.2240000000000002</c:v>
                </c:pt>
                <c:pt idx="15">
                  <c:v>2.0389999999999997</c:v>
                </c:pt>
                <c:pt idx="16">
                  <c:v>1.331</c:v>
                </c:pt>
                <c:pt idx="17">
                  <c:v>1.1439999999999997</c:v>
                </c:pt>
                <c:pt idx="18">
                  <c:v>0.92500000000000004</c:v>
                </c:pt>
                <c:pt idx="19">
                  <c:v>0.95100000000000007</c:v>
                </c:pt>
                <c:pt idx="20">
                  <c:v>0.93400000000000005</c:v>
                </c:pt>
                <c:pt idx="21">
                  <c:v>0.94499999999999995</c:v>
                </c:pt>
                <c:pt idx="22">
                  <c:v>1.05</c:v>
                </c:pt>
                <c:pt idx="23">
                  <c:v>0.95600000000000007</c:v>
                </c:pt>
                <c:pt idx="24">
                  <c:v>0.97300000000000009</c:v>
                </c:pt>
                <c:pt idx="25">
                  <c:v>0.96100000000000008</c:v>
                </c:pt>
                <c:pt idx="26">
                  <c:v>0.97300000000000009</c:v>
                </c:pt>
                <c:pt idx="27">
                  <c:v>0.97100000000000009</c:v>
                </c:pt>
                <c:pt idx="28">
                  <c:v>0.97700000000000009</c:v>
                </c:pt>
                <c:pt idx="29">
                  <c:v>0.97600000000000009</c:v>
                </c:pt>
                <c:pt idx="30">
                  <c:v>0.97100000000000009</c:v>
                </c:pt>
                <c:pt idx="31">
                  <c:v>0.98599999999999999</c:v>
                </c:pt>
                <c:pt idx="32">
                  <c:v>0.98499999999999999</c:v>
                </c:pt>
                <c:pt idx="33">
                  <c:v>0.98399999999999999</c:v>
                </c:pt>
                <c:pt idx="34">
                  <c:v>0.98699999999999999</c:v>
                </c:pt>
                <c:pt idx="35">
                  <c:v>0.97900000000000009</c:v>
                </c:pt>
                <c:pt idx="36">
                  <c:v>0.99</c:v>
                </c:pt>
                <c:pt idx="37">
                  <c:v>0.99099999999999999</c:v>
                </c:pt>
                <c:pt idx="38">
                  <c:v>0.98799999999999999</c:v>
                </c:pt>
                <c:pt idx="39">
                  <c:v>0.99</c:v>
                </c:pt>
                <c:pt idx="40">
                  <c:v>0.99099999999999999</c:v>
                </c:pt>
                <c:pt idx="41">
                  <c:v>0.995</c:v>
                </c:pt>
                <c:pt idx="42">
                  <c:v>0.99399999999999999</c:v>
                </c:pt>
                <c:pt idx="43">
                  <c:v>0.99399999999999999</c:v>
                </c:pt>
                <c:pt idx="44">
                  <c:v>0.999</c:v>
                </c:pt>
                <c:pt idx="45">
                  <c:v>0.99199999999999999</c:v>
                </c:pt>
                <c:pt idx="46">
                  <c:v>0.996</c:v>
                </c:pt>
                <c:pt idx="47">
                  <c:v>0.999</c:v>
                </c:pt>
                <c:pt idx="48">
                  <c:v>0.998</c:v>
                </c:pt>
                <c:pt idx="49">
                  <c:v>0.999</c:v>
                </c:pt>
                <c:pt idx="50">
                  <c:v>0.997</c:v>
                </c:pt>
                <c:pt idx="51">
                  <c:v>0.998</c:v>
                </c:pt>
                <c:pt idx="52">
                  <c:v>1</c:v>
                </c:pt>
                <c:pt idx="53">
                  <c:v>0.997</c:v>
                </c:pt>
                <c:pt idx="54">
                  <c:v>0.998</c:v>
                </c:pt>
                <c:pt idx="55">
                  <c:v>0.997</c:v>
                </c:pt>
                <c:pt idx="56">
                  <c:v>0.998</c:v>
                </c:pt>
                <c:pt idx="57">
                  <c:v>0.999</c:v>
                </c:pt>
                <c:pt idx="58">
                  <c:v>0.998</c:v>
                </c:pt>
                <c:pt idx="59">
                  <c:v>0.999</c:v>
                </c:pt>
              </c:numCache>
            </c:numRef>
          </c:val>
          <c:smooth val="0"/>
        </c:ser>
        <c:ser>
          <c:idx val="0"/>
          <c:order val="1"/>
          <c:tx>
            <c:v>c = .7</c:v>
          </c:tx>
          <c:val>
            <c:numRef>
              <c:f>'New Simul.s Sept 5 w Integr'!$EE$4:$EE$63</c:f>
              <c:numCache>
                <c:formatCode>General</c:formatCode>
                <c:ptCount val="60"/>
                <c:pt idx="0">
                  <c:v>1.52</c:v>
                </c:pt>
                <c:pt idx="1">
                  <c:v>2.6319999999999997</c:v>
                </c:pt>
                <c:pt idx="2">
                  <c:v>7.59</c:v>
                </c:pt>
                <c:pt idx="3">
                  <c:v>20.341000000000001</c:v>
                </c:pt>
                <c:pt idx="4">
                  <c:v>44.02</c:v>
                </c:pt>
                <c:pt idx="5">
                  <c:v>60.945</c:v>
                </c:pt>
                <c:pt idx="6">
                  <c:v>67.134</c:v>
                </c:pt>
                <c:pt idx="7">
                  <c:v>69.796000000000006</c:v>
                </c:pt>
                <c:pt idx="8">
                  <c:v>71.093999999999994</c:v>
                </c:pt>
                <c:pt idx="9">
                  <c:v>69.551999999999992</c:v>
                </c:pt>
                <c:pt idx="10">
                  <c:v>60.621000000000002</c:v>
                </c:pt>
                <c:pt idx="11">
                  <c:v>54.556999999999995</c:v>
                </c:pt>
                <c:pt idx="12">
                  <c:v>47.289000000000001</c:v>
                </c:pt>
                <c:pt idx="13">
                  <c:v>37.111000000000004</c:v>
                </c:pt>
                <c:pt idx="14">
                  <c:v>30.277000000000001</c:v>
                </c:pt>
                <c:pt idx="15">
                  <c:v>25.036000000000001</c:v>
                </c:pt>
                <c:pt idx="16">
                  <c:v>18.844000000000001</c:v>
                </c:pt>
                <c:pt idx="17">
                  <c:v>15.207000000000001</c:v>
                </c:pt>
                <c:pt idx="18">
                  <c:v>10.268000000000001</c:v>
                </c:pt>
                <c:pt idx="19">
                  <c:v>8.9670000000000005</c:v>
                </c:pt>
                <c:pt idx="20">
                  <c:v>6.3069999999999995</c:v>
                </c:pt>
                <c:pt idx="21">
                  <c:v>5.3090000000000002</c:v>
                </c:pt>
                <c:pt idx="22">
                  <c:v>2.6280000000000001</c:v>
                </c:pt>
                <c:pt idx="23">
                  <c:v>3.1059999999999999</c:v>
                </c:pt>
                <c:pt idx="24">
                  <c:v>2.5230000000000001</c:v>
                </c:pt>
                <c:pt idx="25">
                  <c:v>1.53</c:v>
                </c:pt>
                <c:pt idx="26">
                  <c:v>1.609</c:v>
                </c:pt>
                <c:pt idx="27">
                  <c:v>1.6120000000000001</c:v>
                </c:pt>
                <c:pt idx="28">
                  <c:v>1.0109999999999997</c:v>
                </c:pt>
                <c:pt idx="29">
                  <c:v>1.012</c:v>
                </c:pt>
                <c:pt idx="30">
                  <c:v>1.0049999999999997</c:v>
                </c:pt>
                <c:pt idx="31">
                  <c:v>1.103</c:v>
                </c:pt>
                <c:pt idx="32">
                  <c:v>1.1020000000000001</c:v>
                </c:pt>
                <c:pt idx="33">
                  <c:v>1.0069999999999997</c:v>
                </c:pt>
                <c:pt idx="34">
                  <c:v>1.0049999999999997</c:v>
                </c:pt>
                <c:pt idx="35">
                  <c:v>1.0029999999999997</c:v>
                </c:pt>
                <c:pt idx="36">
                  <c:v>1.002</c:v>
                </c:pt>
                <c:pt idx="37">
                  <c:v>1</c:v>
                </c:pt>
                <c:pt idx="38">
                  <c:v>1.002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</c:numCache>
            </c:numRef>
          </c:val>
          <c:smooth val="0"/>
        </c:ser>
        <c:ser>
          <c:idx val="1"/>
          <c:order val="2"/>
          <c:tx>
            <c:v>c = .5</c:v>
          </c:tx>
          <c:val>
            <c:numRef>
              <c:f>'New Simul.s Sept 5 w Integr'!$CQ$4:$CQ$63</c:f>
              <c:numCache>
                <c:formatCode>General</c:formatCode>
                <c:ptCount val="60"/>
                <c:pt idx="0">
                  <c:v>1.514</c:v>
                </c:pt>
                <c:pt idx="1">
                  <c:v>2.8569999999999998</c:v>
                </c:pt>
                <c:pt idx="2">
                  <c:v>7.5269999999999992</c:v>
                </c:pt>
                <c:pt idx="3">
                  <c:v>20.465999999999998</c:v>
                </c:pt>
                <c:pt idx="4">
                  <c:v>43.743000000000002</c:v>
                </c:pt>
                <c:pt idx="5">
                  <c:v>56.922000000000004</c:v>
                </c:pt>
                <c:pt idx="6">
                  <c:v>70.137</c:v>
                </c:pt>
                <c:pt idx="7">
                  <c:v>71.856999999999999</c:v>
                </c:pt>
                <c:pt idx="8">
                  <c:v>72.387999999999991</c:v>
                </c:pt>
                <c:pt idx="9">
                  <c:v>68.408000000000001</c:v>
                </c:pt>
                <c:pt idx="10">
                  <c:v>61.529000000000003</c:v>
                </c:pt>
                <c:pt idx="11">
                  <c:v>56.351999999999997</c:v>
                </c:pt>
                <c:pt idx="12">
                  <c:v>50.508000000000003</c:v>
                </c:pt>
                <c:pt idx="13">
                  <c:v>45.012</c:v>
                </c:pt>
                <c:pt idx="14">
                  <c:v>35.222000000000008</c:v>
                </c:pt>
                <c:pt idx="15">
                  <c:v>27.106999999999999</c:v>
                </c:pt>
                <c:pt idx="16">
                  <c:v>22.128</c:v>
                </c:pt>
                <c:pt idx="17">
                  <c:v>16.803999999999995</c:v>
                </c:pt>
                <c:pt idx="18">
                  <c:v>14.242999999999999</c:v>
                </c:pt>
                <c:pt idx="19">
                  <c:v>10.989000000000003</c:v>
                </c:pt>
                <c:pt idx="20">
                  <c:v>8.0450000000000017</c:v>
                </c:pt>
                <c:pt idx="21">
                  <c:v>7.4219999999999997</c:v>
                </c:pt>
                <c:pt idx="22">
                  <c:v>5.4390000000000009</c:v>
                </c:pt>
                <c:pt idx="23">
                  <c:v>3.6280000000000001</c:v>
                </c:pt>
                <c:pt idx="24">
                  <c:v>2.6240000000000001</c:v>
                </c:pt>
                <c:pt idx="25">
                  <c:v>2.7189999999999999</c:v>
                </c:pt>
                <c:pt idx="26">
                  <c:v>2.0289999999999999</c:v>
                </c:pt>
                <c:pt idx="27">
                  <c:v>1.835</c:v>
                </c:pt>
                <c:pt idx="28">
                  <c:v>1.6120000000000001</c:v>
                </c:pt>
                <c:pt idx="29">
                  <c:v>1.306</c:v>
                </c:pt>
                <c:pt idx="30">
                  <c:v>1.1020000000000001</c:v>
                </c:pt>
                <c:pt idx="31">
                  <c:v>1.41</c:v>
                </c:pt>
                <c:pt idx="32">
                  <c:v>1.0069999999999997</c:v>
                </c:pt>
                <c:pt idx="33">
                  <c:v>1.004</c:v>
                </c:pt>
                <c:pt idx="34">
                  <c:v>1.0069999999999997</c:v>
                </c:pt>
                <c:pt idx="35">
                  <c:v>1.0049999999999997</c:v>
                </c:pt>
                <c:pt idx="36">
                  <c:v>1.006</c:v>
                </c:pt>
                <c:pt idx="37">
                  <c:v>1.0049999999999997</c:v>
                </c:pt>
                <c:pt idx="38">
                  <c:v>1.1040000000000001</c:v>
                </c:pt>
                <c:pt idx="39">
                  <c:v>1.002</c:v>
                </c:pt>
                <c:pt idx="40">
                  <c:v>1</c:v>
                </c:pt>
                <c:pt idx="41">
                  <c:v>1</c:v>
                </c:pt>
                <c:pt idx="42">
                  <c:v>1.002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</c:numCache>
            </c:numRef>
          </c:val>
          <c:smooth val="0"/>
        </c:ser>
        <c:ser>
          <c:idx val="2"/>
          <c:order val="3"/>
          <c:tx>
            <c:v>c = .3</c:v>
          </c:tx>
          <c:val>
            <c:numRef>
              <c:f>'New Simul.s Sept 5 w Integr'!$BC$4:$BC$63</c:f>
              <c:numCache>
                <c:formatCode>General</c:formatCode>
                <c:ptCount val="60"/>
                <c:pt idx="0">
                  <c:v>1.516</c:v>
                </c:pt>
                <c:pt idx="1">
                  <c:v>2.641</c:v>
                </c:pt>
                <c:pt idx="2">
                  <c:v>6.2709999999999999</c:v>
                </c:pt>
                <c:pt idx="3">
                  <c:v>16.741</c:v>
                </c:pt>
                <c:pt idx="4">
                  <c:v>29.731999999999999</c:v>
                </c:pt>
                <c:pt idx="5">
                  <c:v>40.423000000000002</c:v>
                </c:pt>
                <c:pt idx="6">
                  <c:v>42.382999999999996</c:v>
                </c:pt>
                <c:pt idx="7">
                  <c:v>41.486000000000004</c:v>
                </c:pt>
                <c:pt idx="8">
                  <c:v>38.427</c:v>
                </c:pt>
                <c:pt idx="9">
                  <c:v>32.815999999999995</c:v>
                </c:pt>
                <c:pt idx="10">
                  <c:v>24.155000000000001</c:v>
                </c:pt>
                <c:pt idx="11">
                  <c:v>18.564</c:v>
                </c:pt>
                <c:pt idx="12">
                  <c:v>13.063000000000002</c:v>
                </c:pt>
                <c:pt idx="13">
                  <c:v>10.210999999999999</c:v>
                </c:pt>
                <c:pt idx="14">
                  <c:v>8.5179999999999989</c:v>
                </c:pt>
                <c:pt idx="15">
                  <c:v>5.6519999999999992</c:v>
                </c:pt>
                <c:pt idx="16">
                  <c:v>3.69</c:v>
                </c:pt>
                <c:pt idx="17">
                  <c:v>3.0449999999999999</c:v>
                </c:pt>
                <c:pt idx="18">
                  <c:v>2.0489999999999999</c:v>
                </c:pt>
                <c:pt idx="19">
                  <c:v>1.5369999999999997</c:v>
                </c:pt>
                <c:pt idx="20">
                  <c:v>1.4969999999999999</c:v>
                </c:pt>
                <c:pt idx="21">
                  <c:v>1.1759999999999997</c:v>
                </c:pt>
                <c:pt idx="22">
                  <c:v>1.054</c:v>
                </c:pt>
                <c:pt idx="23">
                  <c:v>1.044</c:v>
                </c:pt>
                <c:pt idx="24">
                  <c:v>1.0309999999999997</c:v>
                </c:pt>
                <c:pt idx="25">
                  <c:v>1.0129999999999997</c:v>
                </c:pt>
                <c:pt idx="26">
                  <c:v>1.018</c:v>
                </c:pt>
                <c:pt idx="27">
                  <c:v>1.01</c:v>
                </c:pt>
                <c:pt idx="28">
                  <c:v>1.0109999999999997</c:v>
                </c:pt>
                <c:pt idx="29">
                  <c:v>1.0029999999999997</c:v>
                </c:pt>
                <c:pt idx="30">
                  <c:v>1.004</c:v>
                </c:pt>
                <c:pt idx="31">
                  <c:v>1</c:v>
                </c:pt>
                <c:pt idx="32">
                  <c:v>1.008</c:v>
                </c:pt>
                <c:pt idx="33">
                  <c:v>1.002</c:v>
                </c:pt>
                <c:pt idx="34">
                  <c:v>1.002</c:v>
                </c:pt>
                <c:pt idx="35">
                  <c:v>1</c:v>
                </c:pt>
                <c:pt idx="36">
                  <c:v>1</c:v>
                </c:pt>
                <c:pt idx="37">
                  <c:v>1.002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</c:numCache>
            </c:numRef>
          </c:val>
          <c:smooth val="0"/>
        </c:ser>
        <c:ser>
          <c:idx val="3"/>
          <c:order val="4"/>
          <c:tx>
            <c:v>c = .1</c:v>
          </c:tx>
          <c:val>
            <c:numRef>
              <c:f>'New Simul.s Sept 5 w Integr'!$O$4:$O$63</c:f>
              <c:numCache>
                <c:formatCode>General</c:formatCode>
                <c:ptCount val="60"/>
                <c:pt idx="0">
                  <c:v>1.349</c:v>
                </c:pt>
                <c:pt idx="1">
                  <c:v>1.5</c:v>
                </c:pt>
                <c:pt idx="2">
                  <c:v>1.6</c:v>
                </c:pt>
                <c:pt idx="3">
                  <c:v>1.522</c:v>
                </c:pt>
                <c:pt idx="4">
                  <c:v>1.46</c:v>
                </c:pt>
                <c:pt idx="5">
                  <c:v>1.349</c:v>
                </c:pt>
                <c:pt idx="6">
                  <c:v>1.3</c:v>
                </c:pt>
                <c:pt idx="7">
                  <c:v>1.2329999999999999</c:v>
                </c:pt>
                <c:pt idx="8">
                  <c:v>1.1800000000000002</c:v>
                </c:pt>
                <c:pt idx="9">
                  <c:v>1.1200000000000001</c:v>
                </c:pt>
                <c:pt idx="10">
                  <c:v>1.1040000000000001</c:v>
                </c:pt>
                <c:pt idx="11">
                  <c:v>1.0620000000000001</c:v>
                </c:pt>
                <c:pt idx="12">
                  <c:v>1.0609999999999997</c:v>
                </c:pt>
                <c:pt idx="13">
                  <c:v>1.04</c:v>
                </c:pt>
                <c:pt idx="14">
                  <c:v>1.04</c:v>
                </c:pt>
                <c:pt idx="15">
                  <c:v>1.0269999999999997</c:v>
                </c:pt>
                <c:pt idx="16">
                  <c:v>1.03</c:v>
                </c:pt>
                <c:pt idx="17">
                  <c:v>1.0089999999999997</c:v>
                </c:pt>
                <c:pt idx="18">
                  <c:v>1.0109999999999997</c:v>
                </c:pt>
                <c:pt idx="19">
                  <c:v>1.0069999999999997</c:v>
                </c:pt>
                <c:pt idx="20">
                  <c:v>1.004</c:v>
                </c:pt>
                <c:pt idx="21">
                  <c:v>1.008</c:v>
                </c:pt>
                <c:pt idx="22">
                  <c:v>1.0009999999999997</c:v>
                </c:pt>
                <c:pt idx="23">
                  <c:v>1.002</c:v>
                </c:pt>
                <c:pt idx="24">
                  <c:v>1</c:v>
                </c:pt>
                <c:pt idx="25">
                  <c:v>1</c:v>
                </c:pt>
                <c:pt idx="26">
                  <c:v>1.0009999999999997</c:v>
                </c:pt>
                <c:pt idx="27">
                  <c:v>1.0009999999999997</c:v>
                </c:pt>
                <c:pt idx="28">
                  <c:v>1.0009999999999997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821184"/>
        <c:axId val="89822720"/>
      </c:lineChart>
      <c:catAx>
        <c:axId val="8982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9822720"/>
        <c:crosses val="autoZero"/>
        <c:auto val="0"/>
        <c:lblAlgn val="ctr"/>
        <c:lblOffset val="100"/>
        <c:noMultiLvlLbl val="0"/>
      </c:catAx>
      <c:valAx>
        <c:axId val="8982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21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c = .4</c:v>
          </c:tx>
          <c:val>
            <c:numRef>
              <c:f>'New Simul.s Sept 5 w Integr'!$BJ$192:$BJ$251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</c:numCache>
            </c:numRef>
          </c:val>
          <c:smooth val="0"/>
        </c:ser>
        <c:ser>
          <c:idx val="5"/>
          <c:order val="1"/>
          <c:tx>
            <c:v>c = .6</c:v>
          </c:tx>
          <c:cat>
            <c:numRef>
              <c:f>'New Simul.s Sept 5 w Integr'!$A$4:$A$63</c:f>
              <c:numCache>
                <c:formatCode>General</c:formatCode>
                <c:ptCount val="60"/>
                <c:pt idx="0">
                  <c:v>0.30000000000000004</c:v>
                </c:pt>
                <c:pt idx="1">
                  <c:v>0.70000000000000007</c:v>
                </c:pt>
                <c:pt idx="2">
                  <c:v>1</c:v>
                </c:pt>
                <c:pt idx="3">
                  <c:v>1.3</c:v>
                </c:pt>
                <c:pt idx="4">
                  <c:v>1.7</c:v>
                </c:pt>
                <c:pt idx="5">
                  <c:v>2</c:v>
                </c:pt>
                <c:pt idx="6">
                  <c:v>2.2999999999999998</c:v>
                </c:pt>
                <c:pt idx="7">
                  <c:v>2.7</c:v>
                </c:pt>
                <c:pt idx="8">
                  <c:v>3</c:v>
                </c:pt>
                <c:pt idx="9">
                  <c:v>3.3</c:v>
                </c:pt>
                <c:pt idx="10">
                  <c:v>3.7</c:v>
                </c:pt>
                <c:pt idx="11">
                  <c:v>4</c:v>
                </c:pt>
                <c:pt idx="12">
                  <c:v>4.3</c:v>
                </c:pt>
                <c:pt idx="13">
                  <c:v>4.7</c:v>
                </c:pt>
                <c:pt idx="14">
                  <c:v>5</c:v>
                </c:pt>
                <c:pt idx="15">
                  <c:v>5.3</c:v>
                </c:pt>
                <c:pt idx="16">
                  <c:v>5.7</c:v>
                </c:pt>
                <c:pt idx="17">
                  <c:v>6</c:v>
                </c:pt>
                <c:pt idx="18">
                  <c:v>6.3</c:v>
                </c:pt>
                <c:pt idx="19">
                  <c:v>6.7</c:v>
                </c:pt>
                <c:pt idx="20">
                  <c:v>7</c:v>
                </c:pt>
                <c:pt idx="21">
                  <c:v>7.3</c:v>
                </c:pt>
                <c:pt idx="22">
                  <c:v>7.7</c:v>
                </c:pt>
                <c:pt idx="23">
                  <c:v>8</c:v>
                </c:pt>
                <c:pt idx="24">
                  <c:v>8.3000000000000007</c:v>
                </c:pt>
                <c:pt idx="25">
                  <c:v>8.7000000000000011</c:v>
                </c:pt>
                <c:pt idx="26">
                  <c:v>9</c:v>
                </c:pt>
                <c:pt idx="27">
                  <c:v>9.3000000000000007</c:v>
                </c:pt>
                <c:pt idx="28">
                  <c:v>9.7000000000000011</c:v>
                </c:pt>
                <c:pt idx="29">
                  <c:v>10</c:v>
                </c:pt>
                <c:pt idx="30">
                  <c:v>10.3</c:v>
                </c:pt>
                <c:pt idx="31">
                  <c:v>10.7</c:v>
                </c:pt>
                <c:pt idx="32">
                  <c:v>11</c:v>
                </c:pt>
                <c:pt idx="33">
                  <c:v>11.3</c:v>
                </c:pt>
                <c:pt idx="34">
                  <c:v>11.7</c:v>
                </c:pt>
                <c:pt idx="35">
                  <c:v>12</c:v>
                </c:pt>
                <c:pt idx="36">
                  <c:v>12.3</c:v>
                </c:pt>
                <c:pt idx="37">
                  <c:v>12.7</c:v>
                </c:pt>
                <c:pt idx="38">
                  <c:v>13</c:v>
                </c:pt>
                <c:pt idx="39">
                  <c:v>13.3</c:v>
                </c:pt>
                <c:pt idx="40">
                  <c:v>13.7</c:v>
                </c:pt>
                <c:pt idx="41">
                  <c:v>14</c:v>
                </c:pt>
                <c:pt idx="42">
                  <c:v>14.3</c:v>
                </c:pt>
                <c:pt idx="43">
                  <c:v>14.7</c:v>
                </c:pt>
                <c:pt idx="44">
                  <c:v>15</c:v>
                </c:pt>
                <c:pt idx="45">
                  <c:v>15.3</c:v>
                </c:pt>
                <c:pt idx="46">
                  <c:v>15.7</c:v>
                </c:pt>
                <c:pt idx="47">
                  <c:v>16</c:v>
                </c:pt>
                <c:pt idx="48">
                  <c:v>16.3</c:v>
                </c:pt>
                <c:pt idx="49">
                  <c:v>16.7</c:v>
                </c:pt>
                <c:pt idx="50">
                  <c:v>17</c:v>
                </c:pt>
                <c:pt idx="51">
                  <c:v>17.3</c:v>
                </c:pt>
                <c:pt idx="52">
                  <c:v>17.7</c:v>
                </c:pt>
                <c:pt idx="53">
                  <c:v>18</c:v>
                </c:pt>
                <c:pt idx="54">
                  <c:v>18.3</c:v>
                </c:pt>
                <c:pt idx="55">
                  <c:v>18.7</c:v>
                </c:pt>
                <c:pt idx="56">
                  <c:v>19</c:v>
                </c:pt>
                <c:pt idx="57">
                  <c:v>19.3</c:v>
                </c:pt>
                <c:pt idx="58">
                  <c:v>19.7</c:v>
                </c:pt>
                <c:pt idx="59">
                  <c:v>20</c:v>
                </c:pt>
              </c:numCache>
            </c:numRef>
          </c:cat>
          <c:val>
            <c:numRef>
              <c:f>'New Simul.s Sept 5 w Integr'!$CX$192:$CX$251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99.7</c:v>
                </c:pt>
                <c:pt idx="3">
                  <c:v>99.8</c:v>
                </c:pt>
                <c:pt idx="4">
                  <c:v>99.8</c:v>
                </c:pt>
                <c:pt idx="5">
                  <c:v>98.5</c:v>
                </c:pt>
                <c:pt idx="6">
                  <c:v>98.3</c:v>
                </c:pt>
                <c:pt idx="7">
                  <c:v>98.5</c:v>
                </c:pt>
                <c:pt idx="8">
                  <c:v>99.2</c:v>
                </c:pt>
                <c:pt idx="9">
                  <c:v>98.7</c:v>
                </c:pt>
                <c:pt idx="10">
                  <c:v>98.9</c:v>
                </c:pt>
                <c:pt idx="11">
                  <c:v>98.9</c:v>
                </c:pt>
                <c:pt idx="12">
                  <c:v>99.7</c:v>
                </c:pt>
                <c:pt idx="13">
                  <c:v>99.5</c:v>
                </c:pt>
                <c:pt idx="14">
                  <c:v>100</c:v>
                </c:pt>
                <c:pt idx="15">
                  <c:v>99.4</c:v>
                </c:pt>
                <c:pt idx="16">
                  <c:v>99.7</c:v>
                </c:pt>
                <c:pt idx="17">
                  <c:v>99.8</c:v>
                </c:pt>
                <c:pt idx="18">
                  <c:v>99.6</c:v>
                </c:pt>
                <c:pt idx="19">
                  <c:v>100</c:v>
                </c:pt>
                <c:pt idx="20">
                  <c:v>99.9</c:v>
                </c:pt>
                <c:pt idx="21">
                  <c:v>100</c:v>
                </c:pt>
                <c:pt idx="22">
                  <c:v>99.8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</c:numCache>
            </c:numRef>
          </c:val>
          <c:smooth val="0"/>
        </c:ser>
        <c:ser>
          <c:idx val="2"/>
          <c:order val="2"/>
          <c:tx>
            <c:v>c = .7</c:v>
          </c:tx>
          <c:val>
            <c:numRef>
              <c:f>'New Simul.s Sept 5 w Integr'!$DS$192:$DS$251</c:f>
              <c:numCache>
                <c:formatCode>General</c:formatCode>
                <c:ptCount val="60"/>
                <c:pt idx="0">
                  <c:v>100</c:v>
                </c:pt>
                <c:pt idx="1">
                  <c:v>99.7</c:v>
                </c:pt>
                <c:pt idx="2">
                  <c:v>99.2</c:v>
                </c:pt>
                <c:pt idx="3">
                  <c:v>98.1</c:v>
                </c:pt>
                <c:pt idx="4">
                  <c:v>96.8</c:v>
                </c:pt>
                <c:pt idx="5">
                  <c:v>94.5</c:v>
                </c:pt>
                <c:pt idx="6">
                  <c:v>93.600000000000009</c:v>
                </c:pt>
                <c:pt idx="7">
                  <c:v>93.8</c:v>
                </c:pt>
                <c:pt idx="8">
                  <c:v>91.600000000000009</c:v>
                </c:pt>
                <c:pt idx="9">
                  <c:v>93.2</c:v>
                </c:pt>
                <c:pt idx="10">
                  <c:v>93.899999999999991</c:v>
                </c:pt>
                <c:pt idx="11">
                  <c:v>93.4</c:v>
                </c:pt>
                <c:pt idx="12">
                  <c:v>93.300000000000011</c:v>
                </c:pt>
                <c:pt idx="13">
                  <c:v>92.9</c:v>
                </c:pt>
                <c:pt idx="14">
                  <c:v>94.1</c:v>
                </c:pt>
                <c:pt idx="15">
                  <c:v>93.899999999999991</c:v>
                </c:pt>
                <c:pt idx="16">
                  <c:v>95.8</c:v>
                </c:pt>
                <c:pt idx="17">
                  <c:v>96.899999999999991</c:v>
                </c:pt>
                <c:pt idx="18">
                  <c:v>96.8</c:v>
                </c:pt>
                <c:pt idx="19">
                  <c:v>96.6</c:v>
                </c:pt>
                <c:pt idx="20">
                  <c:v>97.1</c:v>
                </c:pt>
                <c:pt idx="21">
                  <c:v>98.2</c:v>
                </c:pt>
                <c:pt idx="22">
                  <c:v>97.899999999999991</c:v>
                </c:pt>
                <c:pt idx="23">
                  <c:v>97.899999999999991</c:v>
                </c:pt>
                <c:pt idx="24">
                  <c:v>98.1</c:v>
                </c:pt>
                <c:pt idx="25">
                  <c:v>99</c:v>
                </c:pt>
                <c:pt idx="26">
                  <c:v>98.5</c:v>
                </c:pt>
                <c:pt idx="27">
                  <c:v>99.6</c:v>
                </c:pt>
                <c:pt idx="28">
                  <c:v>99.5</c:v>
                </c:pt>
                <c:pt idx="29">
                  <c:v>99.4</c:v>
                </c:pt>
                <c:pt idx="30">
                  <c:v>98.9</c:v>
                </c:pt>
                <c:pt idx="31">
                  <c:v>99.3</c:v>
                </c:pt>
                <c:pt idx="32">
                  <c:v>99.6</c:v>
                </c:pt>
                <c:pt idx="33">
                  <c:v>99.7</c:v>
                </c:pt>
                <c:pt idx="34">
                  <c:v>99.7</c:v>
                </c:pt>
                <c:pt idx="35">
                  <c:v>99.8</c:v>
                </c:pt>
                <c:pt idx="36">
                  <c:v>99.7</c:v>
                </c:pt>
                <c:pt idx="37">
                  <c:v>99.9</c:v>
                </c:pt>
                <c:pt idx="38">
                  <c:v>99.8</c:v>
                </c:pt>
                <c:pt idx="39">
                  <c:v>100</c:v>
                </c:pt>
                <c:pt idx="40">
                  <c:v>99.9</c:v>
                </c:pt>
                <c:pt idx="41">
                  <c:v>100</c:v>
                </c:pt>
                <c:pt idx="42">
                  <c:v>99.9</c:v>
                </c:pt>
                <c:pt idx="43">
                  <c:v>100</c:v>
                </c:pt>
                <c:pt idx="44">
                  <c:v>99.9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99.9</c:v>
                </c:pt>
                <c:pt idx="51">
                  <c:v>100</c:v>
                </c:pt>
                <c:pt idx="52">
                  <c:v>99.9</c:v>
                </c:pt>
                <c:pt idx="53">
                  <c:v>99.9</c:v>
                </c:pt>
                <c:pt idx="54">
                  <c:v>99.9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</c:numCache>
            </c:numRef>
          </c:val>
          <c:smooth val="0"/>
        </c:ser>
        <c:ser>
          <c:idx val="0"/>
          <c:order val="3"/>
          <c:tx>
            <c:v>c = .8</c:v>
          </c:tx>
          <c:val>
            <c:numRef>
              <c:f>'New Simul.s Sept 5 w Integr'!$EL$192:$EL$251</c:f>
              <c:numCache>
                <c:formatCode>General</c:formatCode>
                <c:ptCount val="60"/>
                <c:pt idx="0">
                  <c:v>100</c:v>
                </c:pt>
                <c:pt idx="1">
                  <c:v>99</c:v>
                </c:pt>
                <c:pt idx="2">
                  <c:v>96.2</c:v>
                </c:pt>
                <c:pt idx="3">
                  <c:v>92</c:v>
                </c:pt>
                <c:pt idx="4">
                  <c:v>88.9</c:v>
                </c:pt>
                <c:pt idx="5">
                  <c:v>84.5</c:v>
                </c:pt>
                <c:pt idx="6">
                  <c:v>77.7</c:v>
                </c:pt>
                <c:pt idx="7">
                  <c:v>73.900000000000006</c:v>
                </c:pt>
                <c:pt idx="8">
                  <c:v>71.099999999999994</c:v>
                </c:pt>
                <c:pt idx="9">
                  <c:v>67.600000000000009</c:v>
                </c:pt>
                <c:pt idx="10">
                  <c:v>66.8</c:v>
                </c:pt>
                <c:pt idx="11">
                  <c:v>65</c:v>
                </c:pt>
                <c:pt idx="12">
                  <c:v>61.5</c:v>
                </c:pt>
                <c:pt idx="13">
                  <c:v>58.3</c:v>
                </c:pt>
                <c:pt idx="14">
                  <c:v>56.5</c:v>
                </c:pt>
                <c:pt idx="15">
                  <c:v>59.5</c:v>
                </c:pt>
                <c:pt idx="16">
                  <c:v>57.600000000000009</c:v>
                </c:pt>
                <c:pt idx="17">
                  <c:v>58</c:v>
                </c:pt>
                <c:pt idx="18">
                  <c:v>58.5</c:v>
                </c:pt>
                <c:pt idx="19">
                  <c:v>58.3</c:v>
                </c:pt>
                <c:pt idx="20">
                  <c:v>58.100000000000009</c:v>
                </c:pt>
                <c:pt idx="21">
                  <c:v>56.9</c:v>
                </c:pt>
                <c:pt idx="22">
                  <c:v>59.20000000000001</c:v>
                </c:pt>
                <c:pt idx="23">
                  <c:v>55.7</c:v>
                </c:pt>
                <c:pt idx="24">
                  <c:v>57</c:v>
                </c:pt>
                <c:pt idx="25">
                  <c:v>58.100000000000009</c:v>
                </c:pt>
                <c:pt idx="26">
                  <c:v>59</c:v>
                </c:pt>
                <c:pt idx="27">
                  <c:v>55.2</c:v>
                </c:pt>
                <c:pt idx="28">
                  <c:v>56.2</c:v>
                </c:pt>
                <c:pt idx="29">
                  <c:v>57.600000000000009</c:v>
                </c:pt>
                <c:pt idx="30">
                  <c:v>59.8</c:v>
                </c:pt>
                <c:pt idx="31">
                  <c:v>56.4</c:v>
                </c:pt>
                <c:pt idx="32">
                  <c:v>58.8</c:v>
                </c:pt>
                <c:pt idx="33">
                  <c:v>56.8</c:v>
                </c:pt>
                <c:pt idx="34">
                  <c:v>60.100000000000009</c:v>
                </c:pt>
                <c:pt idx="35">
                  <c:v>60.6</c:v>
                </c:pt>
                <c:pt idx="36">
                  <c:v>58.5</c:v>
                </c:pt>
                <c:pt idx="37">
                  <c:v>56.70000000000001</c:v>
                </c:pt>
                <c:pt idx="38">
                  <c:v>54</c:v>
                </c:pt>
                <c:pt idx="39">
                  <c:v>57.8</c:v>
                </c:pt>
                <c:pt idx="40">
                  <c:v>59.8</c:v>
                </c:pt>
                <c:pt idx="41">
                  <c:v>57.70000000000001</c:v>
                </c:pt>
                <c:pt idx="42">
                  <c:v>55.000000000000007</c:v>
                </c:pt>
                <c:pt idx="43">
                  <c:v>57.9</c:v>
                </c:pt>
                <c:pt idx="44">
                  <c:v>58.4</c:v>
                </c:pt>
                <c:pt idx="45">
                  <c:v>58</c:v>
                </c:pt>
                <c:pt idx="46">
                  <c:v>58.4</c:v>
                </c:pt>
                <c:pt idx="47">
                  <c:v>59.9</c:v>
                </c:pt>
                <c:pt idx="48">
                  <c:v>57.4</c:v>
                </c:pt>
                <c:pt idx="49">
                  <c:v>59.9</c:v>
                </c:pt>
                <c:pt idx="50">
                  <c:v>54.2</c:v>
                </c:pt>
                <c:pt idx="51">
                  <c:v>59.3</c:v>
                </c:pt>
                <c:pt idx="52">
                  <c:v>58.20000000000001</c:v>
                </c:pt>
                <c:pt idx="53">
                  <c:v>58.3</c:v>
                </c:pt>
                <c:pt idx="54">
                  <c:v>56.5</c:v>
                </c:pt>
                <c:pt idx="55">
                  <c:v>57.70000000000001</c:v>
                </c:pt>
                <c:pt idx="56">
                  <c:v>57.8</c:v>
                </c:pt>
                <c:pt idx="57">
                  <c:v>58.70000000000001</c:v>
                </c:pt>
                <c:pt idx="58">
                  <c:v>60.100000000000009</c:v>
                </c:pt>
                <c:pt idx="59">
                  <c:v>61.4</c:v>
                </c:pt>
              </c:numCache>
            </c:numRef>
          </c:val>
          <c:smooth val="0"/>
        </c:ser>
        <c:ser>
          <c:idx val="3"/>
          <c:order val="4"/>
          <c:tx>
            <c:v>c = .9</c:v>
          </c:tx>
          <c:val>
            <c:numRef>
              <c:f>'New Simul.s Sept 5 w Integr'!$FF$192:$FF$251</c:f>
              <c:numCache>
                <c:formatCode>General</c:formatCode>
                <c:ptCount val="60"/>
                <c:pt idx="0">
                  <c:v>99.4</c:v>
                </c:pt>
                <c:pt idx="1">
                  <c:v>96.399999999999991</c:v>
                </c:pt>
                <c:pt idx="2">
                  <c:v>91.7</c:v>
                </c:pt>
                <c:pt idx="3">
                  <c:v>84.7</c:v>
                </c:pt>
                <c:pt idx="4">
                  <c:v>75.400000000000006</c:v>
                </c:pt>
                <c:pt idx="5">
                  <c:v>67</c:v>
                </c:pt>
                <c:pt idx="6">
                  <c:v>60</c:v>
                </c:pt>
                <c:pt idx="7">
                  <c:v>47.9</c:v>
                </c:pt>
                <c:pt idx="8">
                  <c:v>42.70000000000001</c:v>
                </c:pt>
                <c:pt idx="9">
                  <c:v>38.1</c:v>
                </c:pt>
                <c:pt idx="10">
                  <c:v>30.099999999999994</c:v>
                </c:pt>
                <c:pt idx="11">
                  <c:v>25.6</c:v>
                </c:pt>
                <c:pt idx="12">
                  <c:v>21.8</c:v>
                </c:pt>
                <c:pt idx="13">
                  <c:v>19.3</c:v>
                </c:pt>
                <c:pt idx="14">
                  <c:v>19.600000000000001</c:v>
                </c:pt>
                <c:pt idx="15">
                  <c:v>14.2</c:v>
                </c:pt>
                <c:pt idx="16">
                  <c:v>14.900000000000002</c:v>
                </c:pt>
                <c:pt idx="17">
                  <c:v>13</c:v>
                </c:pt>
                <c:pt idx="18">
                  <c:v>10.100000000000001</c:v>
                </c:pt>
                <c:pt idx="19">
                  <c:v>10.6</c:v>
                </c:pt>
                <c:pt idx="20">
                  <c:v>8.1</c:v>
                </c:pt>
                <c:pt idx="21">
                  <c:v>9</c:v>
                </c:pt>
                <c:pt idx="22">
                  <c:v>7.6</c:v>
                </c:pt>
                <c:pt idx="23">
                  <c:v>6.6000000000000005</c:v>
                </c:pt>
                <c:pt idx="24">
                  <c:v>6.5</c:v>
                </c:pt>
                <c:pt idx="25">
                  <c:v>6.3</c:v>
                </c:pt>
                <c:pt idx="26">
                  <c:v>5.0999999999999996</c:v>
                </c:pt>
                <c:pt idx="27">
                  <c:v>5</c:v>
                </c:pt>
                <c:pt idx="28">
                  <c:v>4.5</c:v>
                </c:pt>
                <c:pt idx="29">
                  <c:v>4.1000000000000005</c:v>
                </c:pt>
                <c:pt idx="30">
                  <c:v>5.3</c:v>
                </c:pt>
                <c:pt idx="31">
                  <c:v>3.8</c:v>
                </c:pt>
                <c:pt idx="32">
                  <c:v>3.2</c:v>
                </c:pt>
                <c:pt idx="33">
                  <c:v>2.6</c:v>
                </c:pt>
                <c:pt idx="34">
                  <c:v>2.1999999999999997</c:v>
                </c:pt>
                <c:pt idx="35">
                  <c:v>2.2999999999999998</c:v>
                </c:pt>
                <c:pt idx="36">
                  <c:v>2.2999999999999998</c:v>
                </c:pt>
                <c:pt idx="37">
                  <c:v>1.3</c:v>
                </c:pt>
                <c:pt idx="38">
                  <c:v>1.5</c:v>
                </c:pt>
                <c:pt idx="39">
                  <c:v>1.7999999999999996</c:v>
                </c:pt>
                <c:pt idx="40">
                  <c:v>1.2</c:v>
                </c:pt>
                <c:pt idx="41">
                  <c:v>1.7999999999999996</c:v>
                </c:pt>
                <c:pt idx="42">
                  <c:v>1.3</c:v>
                </c:pt>
                <c:pt idx="43">
                  <c:v>0.89999999999999991</c:v>
                </c:pt>
                <c:pt idx="44">
                  <c:v>1.3</c:v>
                </c:pt>
                <c:pt idx="45">
                  <c:v>1.3</c:v>
                </c:pt>
                <c:pt idx="46">
                  <c:v>0.70000000000000018</c:v>
                </c:pt>
                <c:pt idx="47">
                  <c:v>0.60000000000000009</c:v>
                </c:pt>
                <c:pt idx="48">
                  <c:v>0.89999999999999991</c:v>
                </c:pt>
                <c:pt idx="49">
                  <c:v>0.60000000000000009</c:v>
                </c:pt>
                <c:pt idx="50">
                  <c:v>0.5</c:v>
                </c:pt>
                <c:pt idx="51">
                  <c:v>0.30000000000000004</c:v>
                </c:pt>
                <c:pt idx="52">
                  <c:v>0.70000000000000018</c:v>
                </c:pt>
                <c:pt idx="53">
                  <c:v>0.5</c:v>
                </c:pt>
                <c:pt idx="54">
                  <c:v>0.5</c:v>
                </c:pt>
                <c:pt idx="55">
                  <c:v>0.60000000000000009</c:v>
                </c:pt>
                <c:pt idx="56">
                  <c:v>0.2</c:v>
                </c:pt>
                <c:pt idx="57">
                  <c:v>0</c:v>
                </c:pt>
                <c:pt idx="58">
                  <c:v>0.4</c:v>
                </c:pt>
                <c:pt idx="59">
                  <c:v>0.30000000000000004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43648"/>
        <c:axId val="142445184"/>
      </c:lineChart>
      <c:catAx>
        <c:axId val="14244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445184"/>
        <c:crosses val="autoZero"/>
        <c:auto val="1"/>
        <c:lblAlgn val="ctr"/>
        <c:lblOffset val="100"/>
        <c:noMultiLvlLbl val="0"/>
      </c:catAx>
      <c:valAx>
        <c:axId val="14244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443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52271-7EB5-4DBE-A03B-30826A8ABC21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C36C9F-CCE0-4922-A387-7455122406B6}">
      <dgm:prSet phldrT="[Text]"/>
      <dgm:spPr>
        <a:solidFill>
          <a:schemeClr val="tx2">
            <a:alpha val="70000"/>
          </a:schemeClr>
        </a:solidFill>
      </dgm:spPr>
      <dgm:t>
        <a:bodyPr/>
        <a:lstStyle/>
        <a:p>
          <a:endParaRPr lang="en-US" dirty="0"/>
        </a:p>
      </dgm:t>
    </dgm:pt>
    <dgm:pt modelId="{13DAD237-C786-4237-95A2-7D64DDD6C34C}" type="parTrans" cxnId="{C8158764-4B24-46D7-9F75-AC65C5AF62E1}">
      <dgm:prSet/>
      <dgm:spPr/>
      <dgm:t>
        <a:bodyPr/>
        <a:lstStyle/>
        <a:p>
          <a:endParaRPr lang="en-US"/>
        </a:p>
      </dgm:t>
    </dgm:pt>
    <dgm:pt modelId="{C7EDAB1F-140F-4DE6-8CE9-45990691C011}" type="sibTrans" cxnId="{C8158764-4B24-46D7-9F75-AC65C5AF62E1}">
      <dgm:prSet/>
      <dgm:spPr/>
      <dgm:t>
        <a:bodyPr/>
        <a:lstStyle/>
        <a:p>
          <a:endParaRPr lang="en-US"/>
        </a:p>
      </dgm:t>
    </dgm:pt>
    <dgm:pt modelId="{4BF04DCF-E7A5-4A05-8C53-2FA41327718B}">
      <dgm:prSet phldrT="[Text]" custT="1"/>
      <dgm:spPr/>
      <dgm:t>
        <a:bodyPr anchor="ctr" anchorCtr="0"/>
        <a:lstStyle/>
        <a:p>
          <a:r>
            <a:rPr lang="en-US" sz="3600" b="1" dirty="0" smtClean="0">
              <a:latin typeface="Corbel" panose="020B0503020204020204" pitchFamily="34" charset="0"/>
            </a:rPr>
            <a:t>Model</a:t>
          </a:r>
          <a:endParaRPr lang="en-US" sz="3600" b="1" dirty="0">
            <a:latin typeface="Corbel" panose="020B0503020204020204" pitchFamily="34" charset="0"/>
          </a:endParaRPr>
        </a:p>
      </dgm:t>
    </dgm:pt>
    <dgm:pt modelId="{7EAA90D1-0DD7-4DAF-B876-CB6CA9503C0E}" type="parTrans" cxnId="{7D484EB5-FEF7-44DA-836F-6415AFCF3849}">
      <dgm:prSet/>
      <dgm:spPr/>
      <dgm:t>
        <a:bodyPr/>
        <a:lstStyle/>
        <a:p>
          <a:endParaRPr lang="en-US"/>
        </a:p>
      </dgm:t>
    </dgm:pt>
    <dgm:pt modelId="{4AF094D9-7C2B-4DFF-AAA6-FF38306DF828}" type="sibTrans" cxnId="{7D484EB5-FEF7-44DA-836F-6415AFCF3849}">
      <dgm:prSet/>
      <dgm:spPr/>
      <dgm:t>
        <a:bodyPr/>
        <a:lstStyle/>
        <a:p>
          <a:endParaRPr lang="en-US"/>
        </a:p>
      </dgm:t>
    </dgm:pt>
    <dgm:pt modelId="{C7D9F6F1-1417-494A-B0D0-5C5B29C478F9}">
      <dgm:prSet phldrT="[Text]"/>
      <dgm:spPr/>
      <dgm:t>
        <a:bodyPr anchor="ctr" anchorCtr="0"/>
        <a:lstStyle/>
        <a:p>
          <a:r>
            <a:rPr lang="en-US" dirty="0" smtClean="0">
              <a:solidFill>
                <a:schemeClr val="tx2"/>
              </a:solidFill>
              <a:latin typeface="Corbel" panose="020B0503020204020204" pitchFamily="34" charset="0"/>
            </a:rPr>
            <a:t>Cascades:   Diversification and Integration</a:t>
          </a:r>
          <a:endParaRPr lang="en-US" dirty="0">
            <a:solidFill>
              <a:schemeClr val="tx2"/>
            </a:solidFill>
            <a:latin typeface="Corbel" panose="020B0503020204020204" pitchFamily="34" charset="0"/>
          </a:endParaRPr>
        </a:p>
      </dgm:t>
    </dgm:pt>
    <dgm:pt modelId="{118AA615-FC21-4B51-9E05-ED2B6BF4624D}" type="parTrans" cxnId="{75E0F1F3-C5EA-4CC1-96B9-DA50631874F8}">
      <dgm:prSet/>
      <dgm:spPr/>
      <dgm:t>
        <a:bodyPr/>
        <a:lstStyle/>
        <a:p>
          <a:endParaRPr lang="en-US"/>
        </a:p>
      </dgm:t>
    </dgm:pt>
    <dgm:pt modelId="{1F6AD94D-C45C-461F-8793-33D08AE6CD5C}" type="sibTrans" cxnId="{75E0F1F3-C5EA-4CC1-96B9-DA50631874F8}">
      <dgm:prSet/>
      <dgm:spPr/>
      <dgm:t>
        <a:bodyPr/>
        <a:lstStyle/>
        <a:p>
          <a:endParaRPr lang="en-US"/>
        </a:p>
      </dgm:t>
    </dgm:pt>
    <dgm:pt modelId="{59306261-5412-4DF3-B3FB-15D37C22A64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 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83B64D01-CD06-4014-BB6D-0EB640F3BA0A}" type="parTrans" cxnId="{F30B7A38-0329-4878-9AB7-13987FB5CA83}">
      <dgm:prSet/>
      <dgm:spPr/>
      <dgm:t>
        <a:bodyPr/>
        <a:lstStyle/>
        <a:p>
          <a:endParaRPr lang="en-US"/>
        </a:p>
      </dgm:t>
    </dgm:pt>
    <dgm:pt modelId="{3020683F-8C6C-49B2-B055-52528CF65702}" type="sibTrans" cxnId="{F30B7A38-0329-4878-9AB7-13987FB5CA83}">
      <dgm:prSet/>
      <dgm:spPr/>
      <dgm:t>
        <a:bodyPr/>
        <a:lstStyle/>
        <a:p>
          <a:endParaRPr lang="en-US"/>
        </a:p>
      </dgm:t>
    </dgm:pt>
    <dgm:pt modelId="{8FBC4657-F7B0-4073-B076-8A1DDA948FFC}">
      <dgm:prSet phldrT="[Text]"/>
      <dgm:spPr/>
      <dgm:t>
        <a:bodyPr anchor="ctr" anchorCtr="0"/>
        <a:lstStyle/>
        <a:p>
          <a:pPr rtl="0"/>
          <a:r>
            <a:rPr lang="en-US" dirty="0" smtClean="0">
              <a:solidFill>
                <a:schemeClr val="tx2"/>
              </a:solidFill>
              <a:latin typeface="Corbel" panose="020B0503020204020204" pitchFamily="34" charset="0"/>
              <a:cs typeface="Arial" charset="0"/>
            </a:rPr>
            <a:t>An Illustration with European Debt Data</a:t>
          </a:r>
          <a:endParaRPr lang="en-US" dirty="0">
            <a:solidFill>
              <a:schemeClr val="tx2"/>
            </a:solidFill>
            <a:latin typeface="Corbel" panose="020B0503020204020204" pitchFamily="34" charset="0"/>
          </a:endParaRPr>
        </a:p>
      </dgm:t>
    </dgm:pt>
    <dgm:pt modelId="{0AD7EFEC-9CA6-4D19-97FB-31D1033D17EA}" type="parTrans" cxnId="{211F49C1-E043-4005-9666-4652DAE87727}">
      <dgm:prSet/>
      <dgm:spPr/>
      <dgm:t>
        <a:bodyPr/>
        <a:lstStyle/>
        <a:p>
          <a:endParaRPr lang="en-US"/>
        </a:p>
      </dgm:t>
    </dgm:pt>
    <dgm:pt modelId="{CDDAC321-EE59-4E92-8110-BDF045956C06}" type="sibTrans" cxnId="{211F49C1-E043-4005-9666-4652DAE87727}">
      <dgm:prSet/>
      <dgm:spPr/>
      <dgm:t>
        <a:bodyPr/>
        <a:lstStyle/>
        <a:p>
          <a:endParaRPr lang="en-US"/>
        </a:p>
      </dgm:t>
    </dgm:pt>
    <dgm:pt modelId="{5919C291-6287-4B24-B807-C84E4949F07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1CAA4BE5-1A1C-4CC1-BACA-510014A601F8}" type="parTrans" cxnId="{31D45F33-9B2B-4F1E-B826-DCA257CD3D5C}">
      <dgm:prSet/>
      <dgm:spPr/>
      <dgm:t>
        <a:bodyPr/>
        <a:lstStyle/>
        <a:p>
          <a:endParaRPr lang="en-US"/>
        </a:p>
      </dgm:t>
    </dgm:pt>
    <dgm:pt modelId="{B4C352CD-D229-49C5-8B52-5A7E2A7F9EE3}" type="sibTrans" cxnId="{31D45F33-9B2B-4F1E-B826-DCA257CD3D5C}">
      <dgm:prSet/>
      <dgm:spPr/>
      <dgm:t>
        <a:bodyPr/>
        <a:lstStyle/>
        <a:p>
          <a:endParaRPr lang="en-US"/>
        </a:p>
      </dgm:t>
    </dgm:pt>
    <dgm:pt modelId="{B7B629B3-4D00-460A-A897-1699587CFE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 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17DDB7E9-564F-43B2-83E2-3B32DF545B36}" type="sibTrans" cxnId="{1E7EE116-5B06-4AD9-A824-3CADFEF1DEFB}">
      <dgm:prSet/>
      <dgm:spPr/>
      <dgm:t>
        <a:bodyPr/>
        <a:lstStyle/>
        <a:p>
          <a:endParaRPr lang="en-US"/>
        </a:p>
      </dgm:t>
    </dgm:pt>
    <dgm:pt modelId="{7CD9C110-0415-4641-BEB1-5AC5C381A954}" type="parTrans" cxnId="{1E7EE116-5B06-4AD9-A824-3CADFEF1DEFB}">
      <dgm:prSet/>
      <dgm:spPr/>
      <dgm:t>
        <a:bodyPr/>
        <a:lstStyle/>
        <a:p>
          <a:endParaRPr lang="en-US"/>
        </a:p>
      </dgm:t>
    </dgm:pt>
    <dgm:pt modelId="{3442A65E-FCFA-4221-8B74-A026FE60BA47}" type="pres">
      <dgm:prSet presAssocID="{89852271-7EB5-4DBE-A03B-30826A8ABC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C65DB7-3B97-413F-A7C3-D4DC62AC5069}" type="pres">
      <dgm:prSet presAssocID="{61C36C9F-CCE0-4922-A387-7455122406B6}" presName="compositeNode" presStyleCnt="0">
        <dgm:presLayoutVars>
          <dgm:bulletEnabled val="1"/>
        </dgm:presLayoutVars>
      </dgm:prSet>
      <dgm:spPr/>
    </dgm:pt>
    <dgm:pt modelId="{D5852D3F-9F55-4D8A-A043-FD64B9148C26}" type="pres">
      <dgm:prSet presAssocID="{61C36C9F-CCE0-4922-A387-7455122406B6}" presName="bgRect" presStyleLbl="node1" presStyleIdx="0" presStyleCnt="4"/>
      <dgm:spPr/>
      <dgm:t>
        <a:bodyPr/>
        <a:lstStyle/>
        <a:p>
          <a:endParaRPr lang="en-US"/>
        </a:p>
      </dgm:t>
    </dgm:pt>
    <dgm:pt modelId="{0A6A5C01-346F-4D99-A613-CB9D48D6BD99}" type="pres">
      <dgm:prSet presAssocID="{61C36C9F-CCE0-4922-A387-7455122406B6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7521B-B15C-440F-AFFF-44D4D6015FC4}" type="pres">
      <dgm:prSet presAssocID="{61C36C9F-CCE0-4922-A387-7455122406B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B3E61-A7EF-436F-87A7-74DAB6C1D5A3}" type="pres">
      <dgm:prSet presAssocID="{C7EDAB1F-140F-4DE6-8CE9-45990691C011}" presName="hSp" presStyleCnt="0"/>
      <dgm:spPr/>
    </dgm:pt>
    <dgm:pt modelId="{C2FDD67E-FEBE-4959-A573-D5DFC4734226}" type="pres">
      <dgm:prSet presAssocID="{C7EDAB1F-140F-4DE6-8CE9-45990691C011}" presName="vProcSp" presStyleCnt="0"/>
      <dgm:spPr/>
    </dgm:pt>
    <dgm:pt modelId="{C33D8A80-290B-4024-8F7B-050B8F747E54}" type="pres">
      <dgm:prSet presAssocID="{C7EDAB1F-140F-4DE6-8CE9-45990691C011}" presName="vSp1" presStyleCnt="0"/>
      <dgm:spPr/>
    </dgm:pt>
    <dgm:pt modelId="{A3FDD695-2E5E-4003-8C03-A9D022B6E246}" type="pres">
      <dgm:prSet presAssocID="{C7EDAB1F-140F-4DE6-8CE9-45990691C011}" presName="simulatedConn" presStyleLbl="solidFgAcc1" presStyleIdx="0" presStyleCnt="3"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9CE70845-832D-4CCD-A834-3E7C773F8A5D}" type="pres">
      <dgm:prSet presAssocID="{C7EDAB1F-140F-4DE6-8CE9-45990691C011}" presName="vSp2" presStyleCnt="0"/>
      <dgm:spPr/>
    </dgm:pt>
    <dgm:pt modelId="{4C42D163-CB24-4CD8-BEC2-3D128C411C0F}" type="pres">
      <dgm:prSet presAssocID="{C7EDAB1F-140F-4DE6-8CE9-45990691C011}" presName="sibTrans" presStyleCnt="0"/>
      <dgm:spPr/>
    </dgm:pt>
    <dgm:pt modelId="{A2C72872-70AC-41AC-AB9A-B56D3135D6A4}" type="pres">
      <dgm:prSet presAssocID="{B7B629B3-4D00-460A-A897-1699587CFEF9}" presName="compositeNode" presStyleCnt="0">
        <dgm:presLayoutVars>
          <dgm:bulletEnabled val="1"/>
        </dgm:presLayoutVars>
      </dgm:prSet>
      <dgm:spPr/>
    </dgm:pt>
    <dgm:pt modelId="{16C4752A-0CA2-48FD-B2E3-49BC5EFDE4C9}" type="pres">
      <dgm:prSet presAssocID="{B7B629B3-4D00-460A-A897-1699587CFEF9}" presName="bgRect" presStyleLbl="node1" presStyleIdx="1" presStyleCnt="4"/>
      <dgm:spPr/>
      <dgm:t>
        <a:bodyPr/>
        <a:lstStyle/>
        <a:p>
          <a:endParaRPr lang="en-US"/>
        </a:p>
      </dgm:t>
    </dgm:pt>
    <dgm:pt modelId="{C95F3C42-6E64-45AC-91A2-C6DC47E93333}" type="pres">
      <dgm:prSet presAssocID="{B7B629B3-4D00-460A-A897-1699587CFEF9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97AFF-481F-4B46-8D00-2B396501135A}" type="pres">
      <dgm:prSet presAssocID="{B7B629B3-4D00-460A-A897-1699587CFEF9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4EE57-5955-41B0-8095-B910C47ED17D}" type="pres">
      <dgm:prSet presAssocID="{17DDB7E9-564F-43B2-83E2-3B32DF545B36}" presName="hSp" presStyleCnt="0"/>
      <dgm:spPr/>
    </dgm:pt>
    <dgm:pt modelId="{795C7FF9-F07D-4579-97C0-2D1D324B4168}" type="pres">
      <dgm:prSet presAssocID="{17DDB7E9-564F-43B2-83E2-3B32DF545B36}" presName="vProcSp" presStyleCnt="0"/>
      <dgm:spPr/>
    </dgm:pt>
    <dgm:pt modelId="{373DD06A-6C49-457A-B5A7-A1079379732E}" type="pres">
      <dgm:prSet presAssocID="{17DDB7E9-564F-43B2-83E2-3B32DF545B36}" presName="vSp1" presStyleCnt="0"/>
      <dgm:spPr/>
    </dgm:pt>
    <dgm:pt modelId="{6761D931-5106-487F-B44E-6CD65D9BEC70}" type="pres">
      <dgm:prSet presAssocID="{17DDB7E9-564F-43B2-83E2-3B32DF545B36}" presName="simulatedConn" presStyleLbl="solidFgAcc1" presStyleIdx="1" presStyleCnt="3"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293FE684-F895-4987-BE1C-6E4E657A8342}" type="pres">
      <dgm:prSet presAssocID="{17DDB7E9-564F-43B2-83E2-3B32DF545B36}" presName="vSp2" presStyleCnt="0"/>
      <dgm:spPr/>
    </dgm:pt>
    <dgm:pt modelId="{4B5B24A8-27D4-4D2B-9150-B89510CA4A89}" type="pres">
      <dgm:prSet presAssocID="{17DDB7E9-564F-43B2-83E2-3B32DF545B36}" presName="sibTrans" presStyleCnt="0"/>
      <dgm:spPr/>
    </dgm:pt>
    <dgm:pt modelId="{90EA8A64-A2C4-4C94-A44F-EF8A36B0DC72}" type="pres">
      <dgm:prSet presAssocID="{59306261-5412-4DF3-B3FB-15D37C22A64B}" presName="compositeNode" presStyleCnt="0">
        <dgm:presLayoutVars>
          <dgm:bulletEnabled val="1"/>
        </dgm:presLayoutVars>
      </dgm:prSet>
      <dgm:spPr/>
    </dgm:pt>
    <dgm:pt modelId="{F4D39710-2BFB-4326-82B4-75D5E1DC33C7}" type="pres">
      <dgm:prSet presAssocID="{59306261-5412-4DF3-B3FB-15D37C22A64B}" presName="bgRect" presStyleLbl="node1" presStyleIdx="2" presStyleCnt="4"/>
      <dgm:spPr/>
      <dgm:t>
        <a:bodyPr/>
        <a:lstStyle/>
        <a:p>
          <a:endParaRPr lang="en-US"/>
        </a:p>
      </dgm:t>
    </dgm:pt>
    <dgm:pt modelId="{0B4ACA7B-7F95-4710-84F1-3F1157277F8A}" type="pres">
      <dgm:prSet presAssocID="{59306261-5412-4DF3-B3FB-15D37C22A64B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2B54A-8611-4A15-83E3-9E5859BC1E63}" type="pres">
      <dgm:prSet presAssocID="{3020683F-8C6C-49B2-B055-52528CF65702}" presName="hSp" presStyleCnt="0"/>
      <dgm:spPr/>
    </dgm:pt>
    <dgm:pt modelId="{60058C25-21C6-42F3-AC02-DA8A92D85E2F}" type="pres">
      <dgm:prSet presAssocID="{3020683F-8C6C-49B2-B055-52528CF65702}" presName="vProcSp" presStyleCnt="0"/>
      <dgm:spPr/>
    </dgm:pt>
    <dgm:pt modelId="{04B7135D-168F-449E-B95A-A24E4B9BFE15}" type="pres">
      <dgm:prSet presAssocID="{3020683F-8C6C-49B2-B055-52528CF65702}" presName="vSp1" presStyleCnt="0"/>
      <dgm:spPr/>
    </dgm:pt>
    <dgm:pt modelId="{65A3F1DF-97EC-4DF6-974A-E18D1F13C268}" type="pres">
      <dgm:prSet presAssocID="{3020683F-8C6C-49B2-B055-52528CF65702}" presName="simulatedConn" presStyleLbl="solidFgAcc1" presStyleIdx="2" presStyleCnt="3"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B619A15C-FC6E-49E7-B40C-ACF08DEBAD7B}" type="pres">
      <dgm:prSet presAssocID="{3020683F-8C6C-49B2-B055-52528CF65702}" presName="vSp2" presStyleCnt="0"/>
      <dgm:spPr/>
    </dgm:pt>
    <dgm:pt modelId="{A86B3E98-1200-4996-ADC9-F408C10D3131}" type="pres">
      <dgm:prSet presAssocID="{3020683F-8C6C-49B2-B055-52528CF65702}" presName="sibTrans" presStyleCnt="0"/>
      <dgm:spPr/>
    </dgm:pt>
    <dgm:pt modelId="{867B016B-7867-4083-855E-B9451D0F33A3}" type="pres">
      <dgm:prSet presAssocID="{5919C291-6287-4B24-B807-C84E4949F07D}" presName="compositeNode" presStyleCnt="0">
        <dgm:presLayoutVars>
          <dgm:bulletEnabled val="1"/>
        </dgm:presLayoutVars>
      </dgm:prSet>
      <dgm:spPr/>
    </dgm:pt>
    <dgm:pt modelId="{2D204AB2-0140-4CF9-806F-51107399C9FD}" type="pres">
      <dgm:prSet presAssocID="{5919C291-6287-4B24-B807-C84E4949F07D}" presName="bgRect" presStyleLbl="node1" presStyleIdx="3" presStyleCnt="4"/>
      <dgm:spPr/>
      <dgm:t>
        <a:bodyPr/>
        <a:lstStyle/>
        <a:p>
          <a:endParaRPr lang="en-US"/>
        </a:p>
      </dgm:t>
    </dgm:pt>
    <dgm:pt modelId="{8BCFBEFE-3DD6-43EA-ABEA-B16D50B6161D}" type="pres">
      <dgm:prSet presAssocID="{5919C291-6287-4B24-B807-C84E4949F07D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39C07-34B4-49C0-99CA-702EBED8DF8B}" type="pres">
      <dgm:prSet presAssocID="{5919C291-6287-4B24-B807-C84E4949F07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CB6133-2847-413E-9718-B94AA26C9E4E}" type="presOf" srcId="{B7B629B3-4D00-460A-A897-1699587CFEF9}" destId="{C95F3C42-6E64-45AC-91A2-C6DC47E93333}" srcOrd="1" destOrd="0" presId="urn:microsoft.com/office/officeart/2005/8/layout/hProcess7"/>
    <dgm:cxn modelId="{EDE5BAE2-B20A-431C-BDD6-44EC1B40F634}" type="presOf" srcId="{B7B629B3-4D00-460A-A897-1699587CFEF9}" destId="{16C4752A-0CA2-48FD-B2E3-49BC5EFDE4C9}" srcOrd="0" destOrd="0" presId="urn:microsoft.com/office/officeart/2005/8/layout/hProcess7"/>
    <dgm:cxn modelId="{D1B169A7-C7E7-4A0D-A50C-AC4CEAB8FF8D}" type="presOf" srcId="{4BF04DCF-E7A5-4A05-8C53-2FA41327718B}" destId="{8E57521B-B15C-440F-AFFF-44D4D6015FC4}" srcOrd="0" destOrd="0" presId="urn:microsoft.com/office/officeart/2005/8/layout/hProcess7"/>
    <dgm:cxn modelId="{211F49C1-E043-4005-9666-4652DAE87727}" srcId="{5919C291-6287-4B24-B807-C84E4949F07D}" destId="{8FBC4657-F7B0-4073-B076-8A1DDA948FFC}" srcOrd="0" destOrd="0" parTransId="{0AD7EFEC-9CA6-4D19-97FB-31D1033D17EA}" sibTransId="{CDDAC321-EE59-4E92-8110-BDF045956C06}"/>
    <dgm:cxn modelId="{31D45F33-9B2B-4F1E-B826-DCA257CD3D5C}" srcId="{89852271-7EB5-4DBE-A03B-30826A8ABC21}" destId="{5919C291-6287-4B24-B807-C84E4949F07D}" srcOrd="3" destOrd="0" parTransId="{1CAA4BE5-1A1C-4CC1-BACA-510014A601F8}" sibTransId="{B4C352CD-D229-49C5-8B52-5A7E2A7F9EE3}"/>
    <dgm:cxn modelId="{71C74536-3E40-4C3D-A024-76A5413B27FD}" type="presOf" srcId="{5919C291-6287-4B24-B807-C84E4949F07D}" destId="{2D204AB2-0140-4CF9-806F-51107399C9FD}" srcOrd="0" destOrd="0" presId="urn:microsoft.com/office/officeart/2005/8/layout/hProcess7"/>
    <dgm:cxn modelId="{1E7EE116-5B06-4AD9-A824-3CADFEF1DEFB}" srcId="{89852271-7EB5-4DBE-A03B-30826A8ABC21}" destId="{B7B629B3-4D00-460A-A897-1699587CFEF9}" srcOrd="1" destOrd="0" parTransId="{7CD9C110-0415-4641-BEB1-5AC5C381A954}" sibTransId="{17DDB7E9-564F-43B2-83E2-3B32DF545B36}"/>
    <dgm:cxn modelId="{75E0F1F3-C5EA-4CC1-96B9-DA50631874F8}" srcId="{B7B629B3-4D00-460A-A897-1699587CFEF9}" destId="{C7D9F6F1-1417-494A-B0D0-5C5B29C478F9}" srcOrd="0" destOrd="0" parTransId="{118AA615-FC21-4B51-9E05-ED2B6BF4624D}" sibTransId="{1F6AD94D-C45C-461F-8793-33D08AE6CD5C}"/>
    <dgm:cxn modelId="{C8158764-4B24-46D7-9F75-AC65C5AF62E1}" srcId="{89852271-7EB5-4DBE-A03B-30826A8ABC21}" destId="{61C36C9F-CCE0-4922-A387-7455122406B6}" srcOrd="0" destOrd="0" parTransId="{13DAD237-C786-4237-95A2-7D64DDD6C34C}" sibTransId="{C7EDAB1F-140F-4DE6-8CE9-45990691C011}"/>
    <dgm:cxn modelId="{565AAD77-C60D-433F-98A5-D49ED7C95628}" type="presOf" srcId="{8FBC4657-F7B0-4073-B076-8A1DDA948FFC}" destId="{47F39C07-34B4-49C0-99CA-702EBED8DF8B}" srcOrd="0" destOrd="0" presId="urn:microsoft.com/office/officeart/2005/8/layout/hProcess7"/>
    <dgm:cxn modelId="{A38AB354-B4B9-48A2-B3EE-2248265060E2}" type="presOf" srcId="{5919C291-6287-4B24-B807-C84E4949F07D}" destId="{8BCFBEFE-3DD6-43EA-ABEA-B16D50B6161D}" srcOrd="1" destOrd="0" presId="urn:microsoft.com/office/officeart/2005/8/layout/hProcess7"/>
    <dgm:cxn modelId="{0D4D18E4-E2CB-4D44-8526-B0B09C7C89CD}" type="presOf" srcId="{61C36C9F-CCE0-4922-A387-7455122406B6}" destId="{D5852D3F-9F55-4D8A-A043-FD64B9148C26}" srcOrd="0" destOrd="0" presId="urn:microsoft.com/office/officeart/2005/8/layout/hProcess7"/>
    <dgm:cxn modelId="{62F87291-9054-4498-81D9-DAA42FC58CE2}" type="presOf" srcId="{61C36C9F-CCE0-4922-A387-7455122406B6}" destId="{0A6A5C01-346F-4D99-A613-CB9D48D6BD99}" srcOrd="1" destOrd="0" presId="urn:microsoft.com/office/officeart/2005/8/layout/hProcess7"/>
    <dgm:cxn modelId="{57585751-D91A-4853-9F0F-2B189BC85860}" type="presOf" srcId="{59306261-5412-4DF3-B3FB-15D37C22A64B}" destId="{F4D39710-2BFB-4326-82B4-75D5E1DC33C7}" srcOrd="0" destOrd="0" presId="urn:microsoft.com/office/officeart/2005/8/layout/hProcess7"/>
    <dgm:cxn modelId="{F30B7A38-0329-4878-9AB7-13987FB5CA83}" srcId="{89852271-7EB5-4DBE-A03B-30826A8ABC21}" destId="{59306261-5412-4DF3-B3FB-15D37C22A64B}" srcOrd="2" destOrd="0" parTransId="{83B64D01-CD06-4014-BB6D-0EB640F3BA0A}" sibTransId="{3020683F-8C6C-49B2-B055-52528CF65702}"/>
    <dgm:cxn modelId="{B7F6F455-00BD-4FE7-834A-AC7DFD7E886B}" type="presOf" srcId="{59306261-5412-4DF3-B3FB-15D37C22A64B}" destId="{0B4ACA7B-7F95-4710-84F1-3F1157277F8A}" srcOrd="1" destOrd="0" presId="urn:microsoft.com/office/officeart/2005/8/layout/hProcess7"/>
    <dgm:cxn modelId="{6A389414-E995-4317-9F04-442978E21941}" type="presOf" srcId="{C7D9F6F1-1417-494A-B0D0-5C5B29C478F9}" destId="{77097AFF-481F-4B46-8D00-2B396501135A}" srcOrd="0" destOrd="0" presId="urn:microsoft.com/office/officeart/2005/8/layout/hProcess7"/>
    <dgm:cxn modelId="{7D484EB5-FEF7-44DA-836F-6415AFCF3849}" srcId="{61C36C9F-CCE0-4922-A387-7455122406B6}" destId="{4BF04DCF-E7A5-4A05-8C53-2FA41327718B}" srcOrd="0" destOrd="0" parTransId="{7EAA90D1-0DD7-4DAF-B876-CB6CA9503C0E}" sibTransId="{4AF094D9-7C2B-4DFF-AAA6-FF38306DF828}"/>
    <dgm:cxn modelId="{E4AF70F9-7D36-41CF-8757-D31DD1061F23}" type="presOf" srcId="{89852271-7EB5-4DBE-A03B-30826A8ABC21}" destId="{3442A65E-FCFA-4221-8B74-A026FE60BA47}" srcOrd="0" destOrd="0" presId="urn:microsoft.com/office/officeart/2005/8/layout/hProcess7"/>
    <dgm:cxn modelId="{0CD13030-4A39-4D25-A551-E12A932067E7}" type="presParOf" srcId="{3442A65E-FCFA-4221-8B74-A026FE60BA47}" destId="{42C65DB7-3B97-413F-A7C3-D4DC62AC5069}" srcOrd="0" destOrd="0" presId="urn:microsoft.com/office/officeart/2005/8/layout/hProcess7"/>
    <dgm:cxn modelId="{7FEDFA49-F7F2-48D5-AAFB-7EE5D4D71EB5}" type="presParOf" srcId="{42C65DB7-3B97-413F-A7C3-D4DC62AC5069}" destId="{D5852D3F-9F55-4D8A-A043-FD64B9148C26}" srcOrd="0" destOrd="0" presId="urn:microsoft.com/office/officeart/2005/8/layout/hProcess7"/>
    <dgm:cxn modelId="{2060990A-799A-471A-92BC-1A0C3DBC01BE}" type="presParOf" srcId="{42C65DB7-3B97-413F-A7C3-D4DC62AC5069}" destId="{0A6A5C01-346F-4D99-A613-CB9D48D6BD99}" srcOrd="1" destOrd="0" presId="urn:microsoft.com/office/officeart/2005/8/layout/hProcess7"/>
    <dgm:cxn modelId="{A2BCA6AA-C2C5-47FF-8FBD-C0874B169BAD}" type="presParOf" srcId="{42C65DB7-3B97-413F-A7C3-D4DC62AC5069}" destId="{8E57521B-B15C-440F-AFFF-44D4D6015FC4}" srcOrd="2" destOrd="0" presId="urn:microsoft.com/office/officeart/2005/8/layout/hProcess7"/>
    <dgm:cxn modelId="{4622BFB2-C042-4E8B-B3BD-17F5F51C2EFB}" type="presParOf" srcId="{3442A65E-FCFA-4221-8B74-A026FE60BA47}" destId="{E0CB3E61-A7EF-436F-87A7-74DAB6C1D5A3}" srcOrd="1" destOrd="0" presId="urn:microsoft.com/office/officeart/2005/8/layout/hProcess7"/>
    <dgm:cxn modelId="{5CFF66CF-989E-4DA2-AFB4-3C109AF96626}" type="presParOf" srcId="{3442A65E-FCFA-4221-8B74-A026FE60BA47}" destId="{C2FDD67E-FEBE-4959-A573-D5DFC4734226}" srcOrd="2" destOrd="0" presId="urn:microsoft.com/office/officeart/2005/8/layout/hProcess7"/>
    <dgm:cxn modelId="{A57F904D-8319-4FA1-BF55-8924EF1BC1EE}" type="presParOf" srcId="{C2FDD67E-FEBE-4959-A573-D5DFC4734226}" destId="{C33D8A80-290B-4024-8F7B-050B8F747E54}" srcOrd="0" destOrd="0" presId="urn:microsoft.com/office/officeart/2005/8/layout/hProcess7"/>
    <dgm:cxn modelId="{D7FE1D62-1381-4A74-AED9-7029DF0C658C}" type="presParOf" srcId="{C2FDD67E-FEBE-4959-A573-D5DFC4734226}" destId="{A3FDD695-2E5E-4003-8C03-A9D022B6E246}" srcOrd="1" destOrd="0" presId="urn:microsoft.com/office/officeart/2005/8/layout/hProcess7"/>
    <dgm:cxn modelId="{DC0A06F4-C328-4F80-9CBA-E643DBC7D77C}" type="presParOf" srcId="{C2FDD67E-FEBE-4959-A573-D5DFC4734226}" destId="{9CE70845-832D-4CCD-A834-3E7C773F8A5D}" srcOrd="2" destOrd="0" presId="urn:microsoft.com/office/officeart/2005/8/layout/hProcess7"/>
    <dgm:cxn modelId="{96F258A9-C310-45C6-8E4C-504D82677872}" type="presParOf" srcId="{3442A65E-FCFA-4221-8B74-A026FE60BA47}" destId="{4C42D163-CB24-4CD8-BEC2-3D128C411C0F}" srcOrd="3" destOrd="0" presId="urn:microsoft.com/office/officeart/2005/8/layout/hProcess7"/>
    <dgm:cxn modelId="{A735038B-FBBF-4250-844E-BCE1F47F90B3}" type="presParOf" srcId="{3442A65E-FCFA-4221-8B74-A026FE60BA47}" destId="{A2C72872-70AC-41AC-AB9A-B56D3135D6A4}" srcOrd="4" destOrd="0" presId="urn:microsoft.com/office/officeart/2005/8/layout/hProcess7"/>
    <dgm:cxn modelId="{F8B1E051-3BEE-4F5C-A268-0632E84F6D05}" type="presParOf" srcId="{A2C72872-70AC-41AC-AB9A-B56D3135D6A4}" destId="{16C4752A-0CA2-48FD-B2E3-49BC5EFDE4C9}" srcOrd="0" destOrd="0" presId="urn:microsoft.com/office/officeart/2005/8/layout/hProcess7"/>
    <dgm:cxn modelId="{3A4A48A8-02BE-4BDF-90DA-7D383E95CCA9}" type="presParOf" srcId="{A2C72872-70AC-41AC-AB9A-B56D3135D6A4}" destId="{C95F3C42-6E64-45AC-91A2-C6DC47E93333}" srcOrd="1" destOrd="0" presId="urn:microsoft.com/office/officeart/2005/8/layout/hProcess7"/>
    <dgm:cxn modelId="{BA5B73DB-D54C-4239-A5BC-E0645DBE1D75}" type="presParOf" srcId="{A2C72872-70AC-41AC-AB9A-B56D3135D6A4}" destId="{77097AFF-481F-4B46-8D00-2B396501135A}" srcOrd="2" destOrd="0" presId="urn:microsoft.com/office/officeart/2005/8/layout/hProcess7"/>
    <dgm:cxn modelId="{05FF2E47-00E6-426D-8335-BD2B384C9693}" type="presParOf" srcId="{3442A65E-FCFA-4221-8B74-A026FE60BA47}" destId="{CD84EE57-5955-41B0-8095-B910C47ED17D}" srcOrd="5" destOrd="0" presId="urn:microsoft.com/office/officeart/2005/8/layout/hProcess7"/>
    <dgm:cxn modelId="{11AF7426-17C8-4D3F-BB1D-E9944818D653}" type="presParOf" srcId="{3442A65E-FCFA-4221-8B74-A026FE60BA47}" destId="{795C7FF9-F07D-4579-97C0-2D1D324B4168}" srcOrd="6" destOrd="0" presId="urn:microsoft.com/office/officeart/2005/8/layout/hProcess7"/>
    <dgm:cxn modelId="{39F17EE7-20AA-4C4B-823F-0937A1AF1424}" type="presParOf" srcId="{795C7FF9-F07D-4579-97C0-2D1D324B4168}" destId="{373DD06A-6C49-457A-B5A7-A1079379732E}" srcOrd="0" destOrd="0" presId="urn:microsoft.com/office/officeart/2005/8/layout/hProcess7"/>
    <dgm:cxn modelId="{9BC376C7-5797-4C9A-A3BC-F7C28E7DBE95}" type="presParOf" srcId="{795C7FF9-F07D-4579-97C0-2D1D324B4168}" destId="{6761D931-5106-487F-B44E-6CD65D9BEC70}" srcOrd="1" destOrd="0" presId="urn:microsoft.com/office/officeart/2005/8/layout/hProcess7"/>
    <dgm:cxn modelId="{EAF63410-CAF6-4397-A413-6EFDC1FB6AB0}" type="presParOf" srcId="{795C7FF9-F07D-4579-97C0-2D1D324B4168}" destId="{293FE684-F895-4987-BE1C-6E4E657A8342}" srcOrd="2" destOrd="0" presId="urn:microsoft.com/office/officeart/2005/8/layout/hProcess7"/>
    <dgm:cxn modelId="{C1B74B26-7473-4CCC-91F8-A8CA97AC8B06}" type="presParOf" srcId="{3442A65E-FCFA-4221-8B74-A026FE60BA47}" destId="{4B5B24A8-27D4-4D2B-9150-B89510CA4A89}" srcOrd="7" destOrd="0" presId="urn:microsoft.com/office/officeart/2005/8/layout/hProcess7"/>
    <dgm:cxn modelId="{229202ED-1E38-41DB-8B9B-4215A6509936}" type="presParOf" srcId="{3442A65E-FCFA-4221-8B74-A026FE60BA47}" destId="{90EA8A64-A2C4-4C94-A44F-EF8A36B0DC72}" srcOrd="8" destOrd="0" presId="urn:microsoft.com/office/officeart/2005/8/layout/hProcess7"/>
    <dgm:cxn modelId="{F748C087-28F0-48B9-BC62-C56C67299F9E}" type="presParOf" srcId="{90EA8A64-A2C4-4C94-A44F-EF8A36B0DC72}" destId="{F4D39710-2BFB-4326-82B4-75D5E1DC33C7}" srcOrd="0" destOrd="0" presId="urn:microsoft.com/office/officeart/2005/8/layout/hProcess7"/>
    <dgm:cxn modelId="{5B9262C1-CDE8-4BA6-AFD7-90907A4B3728}" type="presParOf" srcId="{90EA8A64-A2C4-4C94-A44F-EF8A36B0DC72}" destId="{0B4ACA7B-7F95-4710-84F1-3F1157277F8A}" srcOrd="1" destOrd="0" presId="urn:microsoft.com/office/officeart/2005/8/layout/hProcess7"/>
    <dgm:cxn modelId="{F5CBE9E1-E101-4A67-811A-124AA9E08A11}" type="presParOf" srcId="{3442A65E-FCFA-4221-8B74-A026FE60BA47}" destId="{BB52B54A-8611-4A15-83E3-9E5859BC1E63}" srcOrd="9" destOrd="0" presId="urn:microsoft.com/office/officeart/2005/8/layout/hProcess7"/>
    <dgm:cxn modelId="{D9630DFB-D86F-41A3-8AAA-E1115CBA20EB}" type="presParOf" srcId="{3442A65E-FCFA-4221-8B74-A026FE60BA47}" destId="{60058C25-21C6-42F3-AC02-DA8A92D85E2F}" srcOrd="10" destOrd="0" presId="urn:microsoft.com/office/officeart/2005/8/layout/hProcess7"/>
    <dgm:cxn modelId="{FAA04A35-2C64-4506-BD08-A707117C5B7A}" type="presParOf" srcId="{60058C25-21C6-42F3-AC02-DA8A92D85E2F}" destId="{04B7135D-168F-449E-B95A-A24E4B9BFE15}" srcOrd="0" destOrd="0" presId="urn:microsoft.com/office/officeart/2005/8/layout/hProcess7"/>
    <dgm:cxn modelId="{2B62C61F-A8D6-4267-9416-92685A595174}" type="presParOf" srcId="{60058C25-21C6-42F3-AC02-DA8A92D85E2F}" destId="{65A3F1DF-97EC-4DF6-974A-E18D1F13C268}" srcOrd="1" destOrd="0" presId="urn:microsoft.com/office/officeart/2005/8/layout/hProcess7"/>
    <dgm:cxn modelId="{0482C1A9-C750-47BA-B9F7-64A016AC7700}" type="presParOf" srcId="{60058C25-21C6-42F3-AC02-DA8A92D85E2F}" destId="{B619A15C-FC6E-49E7-B40C-ACF08DEBAD7B}" srcOrd="2" destOrd="0" presId="urn:microsoft.com/office/officeart/2005/8/layout/hProcess7"/>
    <dgm:cxn modelId="{756C6F11-7608-43CF-ABB5-A6BC09803772}" type="presParOf" srcId="{3442A65E-FCFA-4221-8B74-A026FE60BA47}" destId="{A86B3E98-1200-4996-ADC9-F408C10D3131}" srcOrd="11" destOrd="0" presId="urn:microsoft.com/office/officeart/2005/8/layout/hProcess7"/>
    <dgm:cxn modelId="{3871AA28-F169-4716-BB6B-3B8AC8FA2F3F}" type="presParOf" srcId="{3442A65E-FCFA-4221-8B74-A026FE60BA47}" destId="{867B016B-7867-4083-855E-B9451D0F33A3}" srcOrd="12" destOrd="0" presId="urn:microsoft.com/office/officeart/2005/8/layout/hProcess7"/>
    <dgm:cxn modelId="{AE004274-903D-46F3-BB80-C66D16C69C14}" type="presParOf" srcId="{867B016B-7867-4083-855E-B9451D0F33A3}" destId="{2D204AB2-0140-4CF9-806F-51107399C9FD}" srcOrd="0" destOrd="0" presId="urn:microsoft.com/office/officeart/2005/8/layout/hProcess7"/>
    <dgm:cxn modelId="{35E01403-19B0-4901-B350-63698771FE56}" type="presParOf" srcId="{867B016B-7867-4083-855E-B9451D0F33A3}" destId="{8BCFBEFE-3DD6-43EA-ABEA-B16D50B6161D}" srcOrd="1" destOrd="0" presId="urn:microsoft.com/office/officeart/2005/8/layout/hProcess7"/>
    <dgm:cxn modelId="{54E74883-C8B5-4181-94E9-96A24E3BB606}" type="presParOf" srcId="{867B016B-7867-4083-855E-B9451D0F33A3}" destId="{47F39C07-34B4-49C0-99CA-702EBED8DF8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52D3F-9F55-4D8A-A043-FD64B9148C26}">
      <dsp:nvSpPr>
        <dsp:cNvPr id="0" name=""/>
        <dsp:cNvSpPr/>
      </dsp:nvSpPr>
      <dsp:spPr>
        <a:xfrm>
          <a:off x="3330" y="1289690"/>
          <a:ext cx="2003152" cy="2403782"/>
        </a:xfrm>
        <a:prstGeom prst="roundRect">
          <a:avLst>
            <a:gd name="adj" fmla="val 5000"/>
          </a:avLst>
        </a:prstGeom>
        <a:solidFill>
          <a:schemeClr val="tx2"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16200000">
        <a:off x="-781905" y="2074925"/>
        <a:ext cx="1971101" cy="400630"/>
      </dsp:txXfrm>
    </dsp:sp>
    <dsp:sp modelId="{8E57521B-B15C-440F-AFFF-44D4D6015FC4}">
      <dsp:nvSpPr>
        <dsp:cNvPr id="0" name=""/>
        <dsp:cNvSpPr/>
      </dsp:nvSpPr>
      <dsp:spPr>
        <a:xfrm>
          <a:off x="403960" y="1289690"/>
          <a:ext cx="1492348" cy="24037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orbel" panose="020B0503020204020204" pitchFamily="34" charset="0"/>
            </a:rPr>
            <a:t>Model</a:t>
          </a:r>
          <a:endParaRPr lang="en-US" sz="3600" b="1" kern="1200" dirty="0">
            <a:latin typeface="Corbel" panose="020B0503020204020204" pitchFamily="34" charset="0"/>
          </a:endParaRPr>
        </a:p>
      </dsp:txBody>
      <dsp:txXfrm>
        <a:off x="403960" y="1289690"/>
        <a:ext cx="1492348" cy="2403782"/>
      </dsp:txXfrm>
    </dsp:sp>
    <dsp:sp modelId="{16C4752A-0CA2-48FD-B2E3-49BC5EFDE4C9}">
      <dsp:nvSpPr>
        <dsp:cNvPr id="0" name=""/>
        <dsp:cNvSpPr/>
      </dsp:nvSpPr>
      <dsp:spPr>
        <a:xfrm>
          <a:off x="2076592" y="1289690"/>
          <a:ext cx="2003152" cy="2403782"/>
        </a:xfrm>
        <a:prstGeom prst="roundRect">
          <a:avLst>
            <a:gd name="adj" fmla="val 5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>
                  <a:lumMod val="65000"/>
                </a:schemeClr>
              </a:solidFill>
            </a:rPr>
            <a:t> </a:t>
          </a:r>
          <a:endParaRPr lang="en-US" sz="2300" kern="1200" dirty="0">
            <a:solidFill>
              <a:schemeClr val="bg1">
                <a:lumMod val="65000"/>
              </a:schemeClr>
            </a:solidFill>
          </a:endParaRPr>
        </a:p>
      </dsp:txBody>
      <dsp:txXfrm rot="16200000">
        <a:off x="1291357" y="2074925"/>
        <a:ext cx="1971101" cy="400630"/>
      </dsp:txXfrm>
    </dsp:sp>
    <dsp:sp modelId="{A3FDD695-2E5E-4003-8C03-A9D022B6E246}">
      <dsp:nvSpPr>
        <dsp:cNvPr id="0" name=""/>
        <dsp:cNvSpPr/>
      </dsp:nvSpPr>
      <dsp:spPr>
        <a:xfrm rot="5400000">
          <a:off x="1909925" y="3200756"/>
          <a:ext cx="353366" cy="3004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97AFF-481F-4B46-8D00-2B396501135A}">
      <dsp:nvSpPr>
        <dsp:cNvPr id="0" name=""/>
        <dsp:cNvSpPr/>
      </dsp:nvSpPr>
      <dsp:spPr>
        <a:xfrm>
          <a:off x="2477223" y="1289690"/>
          <a:ext cx="1492348" cy="24037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2"/>
              </a:solidFill>
              <a:latin typeface="Corbel" panose="020B0503020204020204" pitchFamily="34" charset="0"/>
            </a:rPr>
            <a:t>Cascades:   Diversification and Integration</a:t>
          </a:r>
          <a:endParaRPr lang="en-US" sz="1900" kern="1200" dirty="0">
            <a:solidFill>
              <a:schemeClr val="tx2"/>
            </a:solidFill>
            <a:latin typeface="Corbel" panose="020B0503020204020204" pitchFamily="34" charset="0"/>
          </a:endParaRPr>
        </a:p>
      </dsp:txBody>
      <dsp:txXfrm>
        <a:off x="2477223" y="1289690"/>
        <a:ext cx="1492348" cy="2403782"/>
      </dsp:txXfrm>
    </dsp:sp>
    <dsp:sp modelId="{F4D39710-2BFB-4326-82B4-75D5E1DC33C7}">
      <dsp:nvSpPr>
        <dsp:cNvPr id="0" name=""/>
        <dsp:cNvSpPr/>
      </dsp:nvSpPr>
      <dsp:spPr>
        <a:xfrm>
          <a:off x="4149855" y="1289690"/>
          <a:ext cx="2003152" cy="2403782"/>
        </a:xfrm>
        <a:prstGeom prst="roundRect">
          <a:avLst>
            <a:gd name="adj" fmla="val 5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>
                  <a:lumMod val="65000"/>
                </a:schemeClr>
              </a:solidFill>
            </a:rPr>
            <a:t> </a:t>
          </a:r>
          <a:endParaRPr lang="en-US" sz="2300" kern="1200" dirty="0">
            <a:solidFill>
              <a:schemeClr val="bg1">
                <a:lumMod val="65000"/>
              </a:schemeClr>
            </a:solidFill>
          </a:endParaRPr>
        </a:p>
      </dsp:txBody>
      <dsp:txXfrm rot="16200000">
        <a:off x="3364619" y="2074925"/>
        <a:ext cx="1971101" cy="400630"/>
      </dsp:txXfrm>
    </dsp:sp>
    <dsp:sp modelId="{6761D931-5106-487F-B44E-6CD65D9BEC70}">
      <dsp:nvSpPr>
        <dsp:cNvPr id="0" name=""/>
        <dsp:cNvSpPr/>
      </dsp:nvSpPr>
      <dsp:spPr>
        <a:xfrm rot="5400000">
          <a:off x="3983187" y="3200756"/>
          <a:ext cx="353366" cy="3004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04AB2-0140-4CF9-806F-51107399C9FD}">
      <dsp:nvSpPr>
        <dsp:cNvPr id="0" name=""/>
        <dsp:cNvSpPr/>
      </dsp:nvSpPr>
      <dsp:spPr>
        <a:xfrm>
          <a:off x="6223117" y="1289690"/>
          <a:ext cx="2003152" cy="2403782"/>
        </a:xfrm>
        <a:prstGeom prst="roundRect">
          <a:avLst>
            <a:gd name="adj" fmla="val 5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solidFill>
              <a:schemeClr val="bg1">
                <a:lumMod val="65000"/>
              </a:schemeClr>
            </a:solidFill>
          </a:endParaRPr>
        </a:p>
      </dsp:txBody>
      <dsp:txXfrm rot="16200000">
        <a:off x="5437881" y="2074925"/>
        <a:ext cx="1971101" cy="400630"/>
      </dsp:txXfrm>
    </dsp:sp>
    <dsp:sp modelId="{65A3F1DF-97EC-4DF6-974A-E18D1F13C268}">
      <dsp:nvSpPr>
        <dsp:cNvPr id="0" name=""/>
        <dsp:cNvSpPr/>
      </dsp:nvSpPr>
      <dsp:spPr>
        <a:xfrm rot="5400000">
          <a:off x="6056450" y="3200756"/>
          <a:ext cx="353366" cy="3004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39C07-34B4-49C0-99CA-702EBED8DF8B}">
      <dsp:nvSpPr>
        <dsp:cNvPr id="0" name=""/>
        <dsp:cNvSpPr/>
      </dsp:nvSpPr>
      <dsp:spPr>
        <a:xfrm>
          <a:off x="6623748" y="1289690"/>
          <a:ext cx="1492348" cy="24037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2"/>
              </a:solidFill>
              <a:latin typeface="Corbel" panose="020B0503020204020204" pitchFamily="34" charset="0"/>
              <a:cs typeface="Arial" charset="0"/>
            </a:rPr>
            <a:t>An Illustration with European Debt Data</a:t>
          </a:r>
          <a:endParaRPr lang="en-US" sz="1900" kern="1200" dirty="0">
            <a:solidFill>
              <a:schemeClr val="tx2"/>
            </a:solidFill>
            <a:latin typeface="Corbel" panose="020B0503020204020204" pitchFamily="34" charset="0"/>
          </a:endParaRPr>
        </a:p>
      </dsp:txBody>
      <dsp:txXfrm>
        <a:off x="6623748" y="1289690"/>
        <a:ext cx="1492348" cy="2403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ABBF6-271A-4632-9F28-7F1038751EC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1D645-D2F2-4F4D-9A31-7D83E4742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8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1B0EE-48B6-4BEC-B882-7C0D06736C47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D645-D2F2-4F4D-9A31-7D83E47420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8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3CD7C-6E50-4984-8273-B82FB8C5A6D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30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3CD7C-6E50-4984-8273-B82FB8C5A6D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1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3CD7C-6E50-4984-8273-B82FB8C5A6D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3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D645-D2F2-4F4D-9A31-7D83E47420E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81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E3419-97B7-4CA6-B3D0-73606A8098B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7B1-E92C-4360-B618-0CB3D9656650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43D-4BB9-4187-A8EA-CA5182DC3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43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7B1-E92C-4360-B618-0CB3D9656650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43D-4BB9-4187-A8EA-CA5182DC3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2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7B1-E92C-4360-B618-0CB3D9656650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43D-4BB9-4187-A8EA-CA5182DC3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0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A2268E-B0B6-40E9-BD59-523AE6D3E69F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45D556-3F00-4275-9693-F12BA88BC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5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A2268E-B0B6-40E9-BD59-523AE6D3E69F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45D556-3F00-4275-9693-F12BA88BC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2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A2268E-B0B6-40E9-BD59-523AE6D3E69F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45D556-3F00-4275-9693-F12BA88BC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5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A2268E-B0B6-40E9-BD59-523AE6D3E69F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45D556-3F00-4275-9693-F12BA88BC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A2268E-B0B6-40E9-BD59-523AE6D3E69F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45D556-3F00-4275-9693-F12BA88BC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42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A2268E-B0B6-40E9-BD59-523AE6D3E69F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45D556-3F00-4275-9693-F12BA88BC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67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A2268E-B0B6-40E9-BD59-523AE6D3E69F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45D556-3F00-4275-9693-F12BA88BC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6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A2268E-B0B6-40E9-BD59-523AE6D3E69F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45D556-3F00-4275-9693-F12BA88BC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1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 marL="342900" indent="-342900">
              <a:buSzPct val="5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7B1-E92C-4360-B618-0CB3D9656650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43D-4BB9-4187-A8EA-CA5182DC3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9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A2268E-B0B6-40E9-BD59-523AE6D3E69F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45D556-3F00-4275-9693-F12BA88BC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11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A2268E-B0B6-40E9-BD59-523AE6D3E69F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45D556-3F00-4275-9693-F12BA88BC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72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A2268E-B0B6-40E9-BD59-523AE6D3E69F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45D556-3F00-4275-9693-F12BA88BC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9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7B1-E92C-4360-B618-0CB3D9656650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43D-4BB9-4187-A8EA-CA5182DC3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7B1-E92C-4360-B618-0CB3D9656650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43D-4BB9-4187-A8EA-CA5182DC3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7B1-E92C-4360-B618-0CB3D9656650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43D-4BB9-4187-A8EA-CA5182DC3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7B1-E92C-4360-B618-0CB3D9656650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43D-4BB9-4187-A8EA-CA5182DC3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7B1-E92C-4360-B618-0CB3D9656650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43D-4BB9-4187-A8EA-CA5182DC3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3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7B1-E92C-4360-B618-0CB3D9656650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43D-4BB9-4187-A8EA-CA5182DC3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1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7B1-E92C-4360-B618-0CB3D9656650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43D-4BB9-4187-A8EA-CA5182DC3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2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747B1-E92C-4360-B618-0CB3D9656650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1243D-4BB9-4187-A8EA-CA5182DC3B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003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700314"/>
            <a:ext cx="9144000" cy="68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789057"/>
            <a:ext cx="9144000" cy="68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3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35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98962"/>
            <a:ext cx="9143245" cy="626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latin typeface="Corbel" panose="020B0503020204020204" pitchFamily="34" charset="0"/>
                  </a:rPr>
                  <a:t>Two organizations: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i="1">
                        <a:latin typeface="Cambria Math"/>
                        <a:cs typeface="Arial" charset="0"/>
                      </a:rPr>
                      <m:t>=2</m:t>
                    </m:r>
                  </m:oMath>
                </a14:m>
                <a:r>
                  <a:rPr lang="en-US" dirty="0" smtClean="0">
                    <a:latin typeface="Corbel" panose="020B0503020204020204" pitchFamily="34" charset="0"/>
                  </a:rPr>
                  <a:t> </a:t>
                </a:r>
                <a:br>
                  <a:rPr lang="en-US" dirty="0" smtClean="0">
                    <a:latin typeface="Corbel" panose="020B0503020204020204" pitchFamily="34" charset="0"/>
                  </a:rPr>
                </a:br>
                <a:endParaRPr lang="en-US" dirty="0" smtClean="0">
                  <a:latin typeface="Corbel" panose="020B0503020204020204" pitchFamily="34" charset="0"/>
                </a:endParaRPr>
              </a:p>
              <a:p>
                <a:r>
                  <a:rPr lang="en-US" dirty="0" smtClean="0">
                    <a:latin typeface="Corbel" panose="020B0503020204020204" pitchFamily="34" charset="0"/>
                  </a:rPr>
                  <a:t>Each owns half of the other:</a:t>
                </a: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endParaRPr lang="en-US" dirty="0" smtClean="0">
                  <a:latin typeface="Corbel" panose="020B0503020204020204" pitchFamily="34" charset="0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r>
                  <a:rPr lang="en-US" dirty="0" smtClean="0">
                    <a:latin typeface="Corbel" panose="020B0503020204020204" pitchFamily="34" charset="0"/>
                  </a:rPr>
                  <a:t>Implied holdings by outside investors:</a:t>
                </a:r>
              </a:p>
              <a:p>
                <a:pPr>
                  <a:buNone/>
                </a:pPr>
                <a:endParaRPr lang="en-US" dirty="0" smtClean="0">
                  <a:latin typeface="Corbel" panose="020B0503020204020204" pitchFamily="34" charset="0"/>
                </a:endParaRPr>
              </a:p>
              <a:p>
                <a:pPr>
                  <a:buNone/>
                </a:pPr>
                <a:r>
                  <a:rPr lang="en-US" dirty="0" smtClean="0">
                    <a:latin typeface="Corbel" panose="020B0503020204020204" pitchFamily="34" charset="0"/>
                  </a:rPr>
                  <a:t>	</a:t>
                </a:r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200" y="-1"/>
            <a:ext cx="426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Example</a:t>
            </a:r>
            <a:endParaRPr lang="en-US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56957" y="5257800"/>
                <a:ext cx="4038600" cy="871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sz="30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charset="0"/>
                            </a:rPr>
                            <m:t>𝑪</m:t>
                          </m:r>
                          <m:r>
                            <a:rPr lang="en-US" sz="30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charset="0"/>
                            </a:rPr>
                            <m:t> </m:t>
                          </m:r>
                        </m:e>
                      </m:acc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3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0.5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957" y="5257800"/>
                <a:ext cx="4038600" cy="8715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56957" y="2819400"/>
                <a:ext cx="4038600" cy="871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/>
                          <a:cs typeface="Arial" charset="0"/>
                        </a:rPr>
                        <m:t>𝑪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0</m:t>
                                </m:r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0</m:t>
                                </m:r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957" y="2819400"/>
                <a:ext cx="4038600" cy="8715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95150" y="346691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51301" y="346691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Arc 6"/>
          <p:cNvSpPr>
            <a:spLocks/>
          </p:cNvSpPr>
          <p:nvPr/>
        </p:nvSpPr>
        <p:spPr>
          <a:xfrm rot="6929028" flipV="1">
            <a:off x="2196408" y="-140338"/>
            <a:ext cx="2715095" cy="5801025"/>
          </a:xfrm>
          <a:prstGeom prst="arc">
            <a:avLst>
              <a:gd name="adj1" fmla="val 21535390"/>
              <a:gd name="adj2" fmla="val 5080498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sp>
        <p:nvSpPr>
          <p:cNvPr id="9" name="Arc 8"/>
          <p:cNvSpPr>
            <a:spLocks/>
          </p:cNvSpPr>
          <p:nvPr/>
        </p:nvSpPr>
        <p:spPr>
          <a:xfrm rot="17888107" flipV="1">
            <a:off x="3928761" y="1893660"/>
            <a:ext cx="2725039" cy="5424771"/>
          </a:xfrm>
          <a:prstGeom prst="arc">
            <a:avLst>
              <a:gd name="adj1" fmla="val 21229564"/>
              <a:gd name="adj2" fmla="val 5337890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80950" y="3695514"/>
            <a:ext cx="1192315" cy="2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98038" y="3695516"/>
            <a:ext cx="1153262" cy="1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"/>
              <p:cNvSpPr txBox="1">
                <a:spLocks/>
              </p:cNvSpPr>
              <p:nvPr/>
            </p:nvSpPr>
            <p:spPr bwMode="auto">
              <a:xfrm>
                <a:off x="3276600" y="1998174"/>
                <a:ext cx="2514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pPr lvl="0" eaLnBrk="0" hangingPunct="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cs typeface="Arial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cs typeface="Arial" charset="0"/>
                            </a:rPr>
                            <m:t>21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cs typeface="Arial" charset="0"/>
                        </a:rPr>
                        <m:t>=0.5</m:t>
                      </m:r>
                    </m:oMath>
                  </m:oMathPara>
                </a14:m>
                <a:endParaRPr lang="en-US" sz="3200" b="1" dirty="0">
                  <a:latin typeface="+mn-lt"/>
                  <a:cs typeface="Arial" charset="0"/>
                </a:endParaRPr>
              </a:p>
            </p:txBody>
          </p:sp>
        </mc:Choice>
        <mc:Fallback xmlns="">
          <p:sp>
            <p:nvSpPr>
              <p:cNvPr id="2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1998174"/>
                <a:ext cx="2514600" cy="762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"/>
              <p:cNvSpPr txBox="1">
                <a:spLocks/>
              </p:cNvSpPr>
              <p:nvPr/>
            </p:nvSpPr>
            <p:spPr bwMode="auto">
              <a:xfrm>
                <a:off x="3276600" y="4696932"/>
                <a:ext cx="2514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pPr lvl="0" eaLnBrk="0" hangingPunct="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cs typeface="Arial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cs typeface="Arial" charset="0"/>
                            </a:rPr>
                            <m:t>12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cs typeface="Arial" charset="0"/>
                        </a:rPr>
                        <m:t>=0.5</m:t>
                      </m:r>
                    </m:oMath>
                  </m:oMathPara>
                </a14:m>
                <a:endParaRPr lang="en-US" sz="3200" b="1" dirty="0">
                  <a:latin typeface="+mn-lt"/>
                  <a:cs typeface="Arial" charset="0"/>
                </a:endParaRPr>
              </a:p>
            </p:txBody>
          </p:sp>
        </mc:Choice>
        <mc:Fallback xmlns="">
          <p:sp>
            <p:nvSpPr>
              <p:cNvPr id="1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4696932"/>
                <a:ext cx="2514600" cy="762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"/>
              <p:cNvSpPr txBox="1">
                <a:spLocks/>
              </p:cNvSpPr>
              <p:nvPr/>
            </p:nvSpPr>
            <p:spPr bwMode="auto">
              <a:xfrm>
                <a:off x="152400" y="2791932"/>
                <a:ext cx="2514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pPr lvl="0" eaLnBrk="0" hangingPunct="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latin typeface="Cambria Math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  <a:cs typeface="Arial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/>
                              <a:cs typeface="Arial" charset="0"/>
                            </a:rPr>
                            <m:t>11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cs typeface="Arial" charset="0"/>
                        </a:rPr>
                        <m:t>=0.5</m:t>
                      </m:r>
                    </m:oMath>
                  </m:oMathPara>
                </a14:m>
                <a:endParaRPr lang="en-US" sz="3200" b="1" dirty="0">
                  <a:latin typeface="+mn-lt"/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791932"/>
                <a:ext cx="2514600" cy="762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 txBox="1">
                <a:spLocks/>
              </p:cNvSpPr>
              <p:nvPr/>
            </p:nvSpPr>
            <p:spPr bwMode="auto">
              <a:xfrm>
                <a:off x="6553200" y="2791932"/>
                <a:ext cx="2514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pPr lvl="0" eaLnBrk="0" hangingPunct="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latin typeface="Cambria Math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  <a:cs typeface="Arial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/>
                              <a:cs typeface="Arial" charset="0"/>
                            </a:rPr>
                            <m:t>22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cs typeface="Arial" charset="0"/>
                        </a:rPr>
                        <m:t>=0.5</m:t>
                      </m:r>
                    </m:oMath>
                  </m:oMathPara>
                </a14:m>
                <a:endParaRPr lang="en-US" sz="3200" b="1" dirty="0">
                  <a:latin typeface="+mn-lt"/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2791932"/>
                <a:ext cx="2514600" cy="762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6200" y="-1"/>
            <a:ext cx="426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Example</a:t>
            </a:r>
            <a:endParaRPr lang="en-US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8903"/>
            <a:ext cx="5756944" cy="7159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Value of an Organization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1219200"/>
                <a:ext cx="6324600" cy="126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  <a:cs typeface="Arial" charset="0"/>
                            </a:rPr>
                            <m:t>𝑉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  <a:cs typeface="Arial" charset="0"/>
                            </a:rPr>
                            <m:t>𝑖</m:t>
                          </m:r>
                        </m:sub>
                      </m:sSub>
                      <m:r>
                        <a:rPr lang="en-US" sz="3000" i="1">
                          <a:latin typeface="Cambria Math"/>
                          <a:cs typeface="Arial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000" i="1">
                              <a:latin typeface="Cambria Math"/>
                              <a:cs typeface="Arial" charset="0"/>
                            </a:rPr>
                          </m:ctrlPr>
                        </m:naryPr>
                        <m:sub>
                          <m:r>
                            <a:rPr lang="en-US" sz="3000" b="0" i="1" smtClean="0">
                              <a:latin typeface="Cambria Math"/>
                              <a:cs typeface="Arial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  <a:cs typeface="Arial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  <a:cs typeface="Arial" charset="0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b="0" i="1" smtClean="0"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  <a:cs typeface="Arial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  <a:cs typeface="Arial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   +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000" i="1">
                              <a:latin typeface="Cambria Math"/>
                              <a:cs typeface="Arial" charset="0"/>
                            </a:rPr>
                          </m:ctrlPr>
                        </m:naryPr>
                        <m:sub>
                          <m:r>
                            <a:rPr lang="en-US" sz="3000" b="0" i="1" smtClean="0">
                              <a:latin typeface="Cambria Math"/>
                              <a:cs typeface="Arial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3000" b="0" i="1" smtClean="0">
                                  <a:latin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  <a:cs typeface="Arial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19200"/>
                <a:ext cx="6324600" cy="12648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03945" y="3352800"/>
                <a:ext cx="403860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𝑉</m:t>
                      </m:r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/>
                          <a:cs typeface="Arial" charset="0"/>
                        </a:rPr>
                        <m:t>𝑫</m:t>
                      </m:r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𝑝</m:t>
                      </m:r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+</m:t>
                      </m:r>
                      <m:r>
                        <a:rPr lang="en-US" sz="3000" b="1" i="1" smtClean="0">
                          <a:latin typeface="Cambria Math"/>
                          <a:cs typeface="Arial" charset="0"/>
                        </a:rPr>
                        <m:t>𝑪</m:t>
                      </m:r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𝑉</m:t>
                      </m:r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45" y="3352800"/>
                <a:ext cx="4038600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86544" y="5074350"/>
                <a:ext cx="4038600" cy="564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𝑉</m:t>
                      </m:r>
                      <m:r>
                        <a:rPr lang="en-US" sz="3000" b="1" i="1" smtClean="0">
                          <a:latin typeface="Cambria Math"/>
                          <a:cs typeface="Arial" charset="0"/>
                        </a:rPr>
                        <m:t>=</m:t>
                      </m:r>
                      <m:sSup>
                        <m:sSupPr>
                          <m:ctrlPr>
                            <a:rPr lang="en-US" sz="3000" b="1" i="1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1" i="1">
                                  <a:latin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sz="3000" b="1" i="1">
                                  <a:latin typeface="Cambria Math"/>
                                  <a:cs typeface="Arial" charset="0"/>
                                </a:rPr>
                                <m:t>𝑰</m:t>
                              </m:r>
                              <m:r>
                                <a:rPr lang="en-US" sz="3000" b="1" i="1">
                                  <a:latin typeface="Cambria Math"/>
                                  <a:cs typeface="Arial" charset="0"/>
                                </a:rPr>
                                <m:t>−</m:t>
                              </m:r>
                              <m:r>
                                <a:rPr lang="en-US" sz="3000" b="1" i="1">
                                  <a:latin typeface="Cambria Math"/>
                                  <a:cs typeface="Arial" charset="0"/>
                                </a:rPr>
                                <m:t>𝑪</m:t>
                              </m:r>
                            </m:e>
                          </m:d>
                        </m:e>
                        <m:sup>
                          <m:r>
                            <a:rPr lang="en-US" sz="3000" b="0" i="1" smtClean="0">
                              <a:latin typeface="Cambria Math"/>
                              <a:cs typeface="Arial" charset="0"/>
                            </a:rPr>
                            <m:t>−1</m:t>
                          </m:r>
                        </m:sup>
                      </m:sSup>
                      <m:r>
                        <a:rPr lang="en-US" sz="3000" b="1" i="1" smtClean="0"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US" sz="3000" b="1" i="1" smtClean="0">
                          <a:latin typeface="Cambria Math"/>
                          <a:cs typeface="Arial" charset="0"/>
                        </a:rPr>
                        <m:t>𝑫</m:t>
                      </m:r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𝑝</m:t>
                      </m:r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544" y="5074350"/>
                <a:ext cx="4038600" cy="5644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225144" y="3629799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Leontief calculation of value of all shares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37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9600" y="1600200"/>
                <a:ext cx="4038600" cy="564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𝑉</m:t>
                      </m:r>
                      <m:r>
                        <a:rPr lang="en-US" sz="3000" b="1" i="1" smtClean="0">
                          <a:latin typeface="Cambria Math"/>
                          <a:cs typeface="Arial" charset="0"/>
                        </a:rPr>
                        <m:t>=</m:t>
                      </m:r>
                      <m:sSup>
                        <m:sSupPr>
                          <m:ctrlPr>
                            <a:rPr lang="en-US" sz="3000" b="1" i="1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1" i="1">
                                  <a:latin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sz="3000" b="1" i="1">
                                  <a:latin typeface="Cambria Math"/>
                                  <a:cs typeface="Arial" charset="0"/>
                                </a:rPr>
                                <m:t>𝑰</m:t>
                              </m:r>
                              <m:r>
                                <a:rPr lang="en-US" sz="3000" b="1" i="1">
                                  <a:latin typeface="Cambria Math"/>
                                  <a:cs typeface="Arial" charset="0"/>
                                </a:rPr>
                                <m:t>−</m:t>
                              </m:r>
                              <m:r>
                                <a:rPr lang="en-US" sz="3000" b="1" i="1">
                                  <a:latin typeface="Cambria Math"/>
                                  <a:cs typeface="Arial" charset="0"/>
                                </a:rPr>
                                <m:t>𝑪</m:t>
                              </m:r>
                            </m:e>
                          </m:d>
                        </m:e>
                        <m:sup>
                          <m:r>
                            <a:rPr lang="en-US" sz="3000" b="0" i="1" smtClean="0">
                              <a:latin typeface="Cambria Math"/>
                              <a:cs typeface="Arial" charset="0"/>
                            </a:rPr>
                            <m:t>−1</m:t>
                          </m:r>
                        </m:sup>
                      </m:sSup>
                      <m:r>
                        <a:rPr lang="en-US" sz="3000" b="1" i="1" smtClean="0"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US" sz="3000" b="1" i="1" smtClean="0">
                          <a:latin typeface="Cambria Math"/>
                          <a:cs typeface="Arial" charset="0"/>
                        </a:rPr>
                        <m:t>𝑫</m:t>
                      </m:r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𝑝</m:t>
                      </m:r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4038600" cy="5644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2400" y="98613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Total value of all shares</a:t>
            </a:r>
            <a:endParaRPr lang="en-US" sz="28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433935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Value to final (outside) investors.</a:t>
            </a:r>
            <a:endParaRPr lang="en-US" sz="28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90600" y="3200400"/>
                <a:ext cx="2362200" cy="569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  <a:cs typeface="Arial" charset="0"/>
                            </a:rPr>
                            <m:t>𝑣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  <a:cs typeface="Arial" charset="0"/>
                            </a:rPr>
                            <m:t>𝑖</m:t>
                          </m:r>
                        </m:sub>
                      </m:sSub>
                      <m:r>
                        <a:rPr lang="en-US" sz="3000" b="1" i="1" smtClean="0">
                          <a:latin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sz="3000" b="1" i="1" smtClean="0"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000" b="1" i="1">
                                  <a:latin typeface="Cambria Math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latin typeface="Cambria Math"/>
                                  <a:cs typeface="Arial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/>
                              <a:cs typeface="Arial" charset="0"/>
                            </a:rPr>
                            <m:t>𝑖𝑖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  <a:cs typeface="Arial" charset="0"/>
                            </a:rPr>
                            <m:t>𝑉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  <a:cs typeface="Arial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200400"/>
                <a:ext cx="2362200" cy="5697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4307285"/>
                <a:ext cx="4419600" cy="569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𝑣</m:t>
                      </m:r>
                      <m:r>
                        <a:rPr lang="en-US" sz="3000" b="1" i="1">
                          <a:latin typeface="Cambria Math"/>
                          <a:cs typeface="Arial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000" b="1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/>
                              <a:cs typeface="Arial" charset="0"/>
                            </a:rPr>
                            <m:t>𝑪</m:t>
                          </m:r>
                          <m: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/>
                              <a:cs typeface="Arial" charset="0"/>
                            </a:rPr>
                            <m:t> </m:t>
                          </m:r>
                        </m:e>
                      </m:acc>
                      <m:sSup>
                        <m:sSupPr>
                          <m:ctrlP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cs typeface="Arial" charset="0"/>
                                </a:rPr>
                                <m:t>𝑰</m:t>
                              </m:r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cs typeface="Arial" charset="0"/>
                                </a:rPr>
                                <m:t>−</m:t>
                              </m:r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cs typeface="Arial" charset="0"/>
                                </a:rPr>
                                <m:t>𝑪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/>
                              <a:cs typeface="Arial" charset="0"/>
                            </a:rPr>
                            <m:t>−1</m:t>
                          </m:r>
                        </m:sup>
                      </m:sSup>
                      <m:r>
                        <a:rPr lang="en-US" sz="3000" b="1" i="1"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US" sz="3000" b="1" i="1">
                          <a:latin typeface="Cambria Math"/>
                          <a:cs typeface="Arial" charset="0"/>
                        </a:rPr>
                        <m:t>𝑫</m:t>
                      </m:r>
                      <m:r>
                        <a:rPr lang="en-US" sz="3000" i="1"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US" sz="3000" i="1">
                          <a:latin typeface="Cambria Math"/>
                          <a:cs typeface="Arial" charset="0"/>
                        </a:rPr>
                        <m:t>𝑝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307285"/>
                <a:ext cx="4419600" cy="5695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74272" y="5562600"/>
                <a:ext cx="2667000" cy="569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𝑣</m:t>
                      </m:r>
                      <m:r>
                        <a:rPr lang="en-US" sz="3000" b="1" i="1">
                          <a:latin typeface="Cambria Math"/>
                          <a:cs typeface="Arial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/>
                          <a:cs typeface="Arial" charset="0"/>
                        </a:rPr>
                        <m:t>  </m:t>
                      </m:r>
                      <m:r>
                        <a:rPr lang="en-US" sz="3000" b="1" i="1"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US" sz="3000" b="1" i="1">
                          <a:latin typeface="Cambria Math"/>
                          <a:cs typeface="Arial" charset="0"/>
                        </a:rPr>
                        <m:t>𝑫</m:t>
                      </m:r>
                      <m:r>
                        <a:rPr lang="en-US" sz="3000" i="1"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US" sz="3000" i="1">
                          <a:latin typeface="Cambria Math"/>
                          <a:cs typeface="Arial" charset="0"/>
                        </a:rPr>
                        <m:t>𝑝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72" y="5562600"/>
                <a:ext cx="2667000" cy="569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 rot="5400000">
            <a:off x="2999197" y="4079241"/>
            <a:ext cx="241842" cy="1836964"/>
          </a:xfrm>
          <a:prstGeom prst="rightBrac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962" name="TextBox 978961"/>
          <p:cNvSpPr txBox="1"/>
          <p:nvPr/>
        </p:nvSpPr>
        <p:spPr>
          <a:xfrm>
            <a:off x="2209800" y="5562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78969" name="Elbow Connector 978968"/>
          <p:cNvCxnSpPr>
            <a:stCxn id="59" idx="2"/>
            <a:endCxn id="978962" idx="0"/>
          </p:cNvCxnSpPr>
          <p:nvPr/>
        </p:nvCxnSpPr>
        <p:spPr>
          <a:xfrm rot="5400000">
            <a:off x="2554350" y="4996832"/>
            <a:ext cx="392668" cy="738868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948668" y="4800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78972" name="Rectangle 978971"/>
          <p:cNvSpPr/>
          <p:nvPr/>
        </p:nvSpPr>
        <p:spPr>
          <a:xfrm>
            <a:off x="4495800" y="6172200"/>
            <a:ext cx="48654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Arial" charset="0"/>
              </a:rPr>
              <a:t>(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Arial" charset="0"/>
              </a:rPr>
              <a:t>cf.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Arial" charset="0"/>
              </a:rPr>
              <a:t>Brioschi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Arial" charset="0"/>
              </a:rPr>
              <a:t> et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Arial" charset="0"/>
              </a:rPr>
              <a:t>al. 89, 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Arial" charset="0"/>
              </a:rPr>
              <a:t>Fedenia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Arial" charset="0"/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Arial" charset="0"/>
              </a:rPr>
              <a:t>et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Arial" charset="0"/>
              </a:rPr>
              <a:t>al.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Arial" charset="0"/>
              </a:rPr>
              <a:t>96)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43855" y="5554030"/>
                <a:ext cx="54694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chemeClr val="accent2"/>
                          </a:solidFill>
                          <a:latin typeface="Cambria Math"/>
                          <a:cs typeface="Arial" charset="0"/>
                        </a:rPr>
                        <m:t>𝑨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855" y="5554030"/>
                <a:ext cx="546945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52130" y="3519990"/>
                <a:ext cx="3863270" cy="22642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lvl="0" eaLnBrk="0" hangingPunct="0">
                  <a:spcBef>
                    <a:spcPct val="20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Arial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>
                    <a:cs typeface="Arial" charset="0"/>
                  </a:rPr>
                  <a:t> :</a:t>
                </a:r>
              </a:p>
              <a:p>
                <a:pPr lvl="0" eaLnBrk="0" hangingPunct="0">
                  <a:spcBef>
                    <a:spcPct val="20000"/>
                  </a:spcBef>
                  <a:defRPr/>
                </a:pPr>
                <a:endParaRPr lang="en-US" sz="2400" dirty="0">
                  <a:cs typeface="Arial" charset="0"/>
                </a:endParaRPr>
              </a:p>
              <a:p>
                <a:pPr lvl="0" eaLnBrk="0" hangingPunct="0">
                  <a:spcBef>
                    <a:spcPct val="20000"/>
                  </a:spcBef>
                  <a:defRPr/>
                </a:pPr>
                <a:endParaRPr lang="en-US" sz="2400" dirty="0" smtClean="0">
                  <a:cs typeface="Arial" charset="0"/>
                </a:endParaRPr>
              </a:p>
              <a:p>
                <a:pPr lvl="0" eaLnBrk="0" hangingPunct="0">
                  <a:spcBef>
                    <a:spcPct val="20000"/>
                  </a:spcBef>
                  <a:defRPr/>
                </a:pPr>
                <a:endParaRPr lang="en-US" sz="2400" dirty="0">
                  <a:cs typeface="Arial" charset="0"/>
                </a:endParaRPr>
              </a:p>
              <a:p>
                <a:pPr lvl="0" eaLnBrk="0" hangingPunct="0">
                  <a:spcBef>
                    <a:spcPct val="20000"/>
                  </a:spcBef>
                  <a:defRPr/>
                </a:pPr>
                <a:endParaRPr lang="en-US" sz="2400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30" y="3519990"/>
                <a:ext cx="3863270" cy="2264210"/>
              </a:xfrm>
              <a:prstGeom prst="rect">
                <a:avLst/>
              </a:prstGeom>
              <a:blipFill rotWithShape="1">
                <a:blip r:embed="rId7"/>
                <a:stretch>
                  <a:fillRect l="-314" t="-160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57800" y="4318337"/>
                <a:ext cx="35814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hangingPunct="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Corbel" panose="020B0503020204020204" pitchFamily="34" charset="0"/>
                    <a:cs typeface="Arial" charset="0"/>
                  </a:rPr>
                  <a:t>fraction of the </a:t>
                </a:r>
                <a:r>
                  <a:rPr lang="en-US" sz="2000" dirty="0" smtClean="0">
                    <a:latin typeface="Corbel" panose="020B0503020204020204" pitchFamily="34" charset="0"/>
                    <a:cs typeface="Arial" charset="0"/>
                  </a:rPr>
                  <a:t>returns owned by org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Arial" charset="0"/>
                      </a:rPr>
                      <m:t>𝑗</m:t>
                    </m:r>
                  </m:oMath>
                </a14:m>
                <a:r>
                  <a:rPr lang="en-US" sz="2000" dirty="0" smtClean="0">
                    <a:latin typeface="Corbel" panose="020B0503020204020204" pitchFamily="34" charset="0"/>
                    <a:cs typeface="Arial" charset="0"/>
                  </a:rPr>
                  <a:t>that ultimately accrue </a:t>
                </a:r>
                <a:r>
                  <a:rPr lang="en-US" sz="2000" dirty="0">
                    <a:latin typeface="Corbel" panose="020B0503020204020204" pitchFamily="34" charset="0"/>
                    <a:cs typeface="Arial" charset="0"/>
                  </a:rPr>
                  <a:t>to </a:t>
                </a:r>
                <a:r>
                  <a:rPr lang="en-US" sz="2000" dirty="0" smtClean="0">
                    <a:latin typeface="Corbel" panose="020B0503020204020204" pitchFamily="34" charset="0"/>
                    <a:cs typeface="Arial" charset="0"/>
                  </a:rPr>
                  <a:t>outside shareholders </a:t>
                </a:r>
                <a:r>
                  <a:rPr lang="en-US" sz="2000" dirty="0">
                    <a:latin typeface="Corbel" panose="020B0503020204020204" pitchFamily="34" charset="0"/>
                    <a:cs typeface="Arial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Arial" charset="0"/>
                      </a:rPr>
                      <m:t>𝑖</m:t>
                    </m:r>
                  </m:oMath>
                </a14:m>
                <a:endParaRPr lang="en-US" sz="2000" dirty="0">
                  <a:latin typeface="Corbel" panose="020B0503020204020204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318337"/>
                <a:ext cx="3581400" cy="1015663"/>
              </a:xfrm>
              <a:prstGeom prst="rect">
                <a:avLst/>
              </a:prstGeom>
              <a:blipFill rotWithShape="1">
                <a:blip r:embed="rId8"/>
                <a:stretch>
                  <a:fillRect l="-1874" t="-2994" r="-2215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76199" y="28903"/>
            <a:ext cx="5756945" cy="71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Value of an Organization</a:t>
            </a:r>
          </a:p>
        </p:txBody>
      </p:sp>
    </p:spTree>
    <p:extLst>
      <p:ext uri="{BB962C8B-B14F-4D97-AF65-F5344CB8AC3E}">
        <p14:creationId xmlns:p14="http://schemas.microsoft.com/office/powerpoint/2010/main" val="27076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" grpId="0"/>
      <p:bldP spid="12" grpId="0" animBg="1"/>
      <p:bldP spid="3" grpId="0" animBg="1"/>
      <p:bldP spid="978972" grpId="0"/>
      <p:bldP spid="4" grpId="0"/>
      <p:bldP spid="1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95150" y="334627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51301" y="334627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Arc 6"/>
          <p:cNvSpPr>
            <a:spLocks/>
          </p:cNvSpPr>
          <p:nvPr/>
        </p:nvSpPr>
        <p:spPr>
          <a:xfrm rot="6929028" flipV="1">
            <a:off x="2196408" y="-260980"/>
            <a:ext cx="2715095" cy="5801025"/>
          </a:xfrm>
          <a:prstGeom prst="arc">
            <a:avLst>
              <a:gd name="adj1" fmla="val 21535390"/>
              <a:gd name="adj2" fmla="val 5080498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sp>
        <p:nvSpPr>
          <p:cNvPr id="9" name="Arc 8"/>
          <p:cNvSpPr>
            <a:spLocks/>
          </p:cNvSpPr>
          <p:nvPr/>
        </p:nvSpPr>
        <p:spPr>
          <a:xfrm rot="17888107" flipV="1">
            <a:off x="3928761" y="1741260"/>
            <a:ext cx="2725039" cy="5424771"/>
          </a:xfrm>
          <a:prstGeom prst="arc">
            <a:avLst>
              <a:gd name="adj1" fmla="val 21229564"/>
              <a:gd name="adj2" fmla="val 5337890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80950" y="3574872"/>
            <a:ext cx="1192315" cy="2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98038" y="3574874"/>
            <a:ext cx="1153262" cy="1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"/>
              <p:cNvSpPr txBox="1">
                <a:spLocks/>
              </p:cNvSpPr>
              <p:nvPr/>
            </p:nvSpPr>
            <p:spPr bwMode="auto">
              <a:xfrm>
                <a:off x="3276600" y="1877532"/>
                <a:ext cx="2514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pPr lvl="0" eaLnBrk="0" hangingPunct="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cs typeface="Arial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cs typeface="Arial" charset="0"/>
                            </a:rPr>
                            <m:t>21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cs typeface="Arial" charset="0"/>
                        </a:rPr>
                        <m:t>=0.5</m:t>
                      </m:r>
                    </m:oMath>
                  </m:oMathPara>
                </a14:m>
                <a:endParaRPr lang="en-US" sz="3200" b="1" dirty="0">
                  <a:latin typeface="+mn-lt"/>
                  <a:cs typeface="Arial" charset="0"/>
                </a:endParaRPr>
              </a:p>
            </p:txBody>
          </p:sp>
        </mc:Choice>
        <mc:Fallback xmlns="">
          <p:sp>
            <p:nvSpPr>
              <p:cNvPr id="2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1877532"/>
                <a:ext cx="2514600" cy="762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"/>
              <p:cNvSpPr txBox="1">
                <a:spLocks/>
              </p:cNvSpPr>
              <p:nvPr/>
            </p:nvSpPr>
            <p:spPr bwMode="auto">
              <a:xfrm>
                <a:off x="3276600" y="4576290"/>
                <a:ext cx="2514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pPr lvl="0" eaLnBrk="0" hangingPunct="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cs typeface="Arial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cs typeface="Arial" charset="0"/>
                            </a:rPr>
                            <m:t>12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cs typeface="Arial" charset="0"/>
                        </a:rPr>
                        <m:t>=0.5</m:t>
                      </m:r>
                    </m:oMath>
                  </m:oMathPara>
                </a14:m>
                <a:endParaRPr lang="en-US" sz="3200" b="1" dirty="0">
                  <a:latin typeface="+mn-lt"/>
                  <a:cs typeface="Arial" charset="0"/>
                </a:endParaRPr>
              </a:p>
            </p:txBody>
          </p:sp>
        </mc:Choice>
        <mc:Fallback xmlns="">
          <p:sp>
            <p:nvSpPr>
              <p:cNvPr id="1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4576290"/>
                <a:ext cx="2514600" cy="762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"/>
              <p:cNvSpPr txBox="1">
                <a:spLocks/>
              </p:cNvSpPr>
              <p:nvPr/>
            </p:nvSpPr>
            <p:spPr bwMode="auto">
              <a:xfrm>
                <a:off x="152400" y="2671290"/>
                <a:ext cx="2514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pPr lvl="0" eaLnBrk="0" hangingPunct="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latin typeface="Cambria Math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  <a:cs typeface="Arial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/>
                              <a:cs typeface="Arial" charset="0"/>
                            </a:rPr>
                            <m:t>11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cs typeface="Arial" charset="0"/>
                        </a:rPr>
                        <m:t>=0.5</m:t>
                      </m:r>
                    </m:oMath>
                  </m:oMathPara>
                </a14:m>
                <a:endParaRPr lang="en-US" sz="3200" b="1" dirty="0">
                  <a:latin typeface="+mn-lt"/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671290"/>
                <a:ext cx="2514600" cy="762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 txBox="1">
                <a:spLocks/>
              </p:cNvSpPr>
              <p:nvPr/>
            </p:nvSpPr>
            <p:spPr bwMode="auto">
              <a:xfrm>
                <a:off x="6553200" y="2671290"/>
                <a:ext cx="2514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pPr lvl="0" eaLnBrk="0" hangingPunct="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latin typeface="Cambria Math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  <a:cs typeface="Arial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/>
                              <a:cs typeface="Arial" charset="0"/>
                            </a:rPr>
                            <m:t>22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cs typeface="Arial" charset="0"/>
                        </a:rPr>
                        <m:t>=0.5</m:t>
                      </m:r>
                    </m:oMath>
                  </m:oMathPara>
                </a14:m>
                <a:endParaRPr lang="en-US" sz="3200" b="1" dirty="0">
                  <a:latin typeface="+mn-lt"/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2671290"/>
                <a:ext cx="2514600" cy="762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6200" y="-1"/>
            <a:ext cx="426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Example</a:t>
            </a:r>
            <a:endParaRPr lang="en-US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95150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51301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Arc 6"/>
          <p:cNvSpPr>
            <a:spLocks/>
          </p:cNvSpPr>
          <p:nvPr/>
        </p:nvSpPr>
        <p:spPr>
          <a:xfrm rot="6929028" flipV="1">
            <a:off x="2196408" y="572930"/>
            <a:ext cx="2715095" cy="5801025"/>
          </a:xfrm>
          <a:prstGeom prst="arc">
            <a:avLst>
              <a:gd name="adj1" fmla="val 21535390"/>
              <a:gd name="adj2" fmla="val 5080498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sp>
        <p:nvSpPr>
          <p:cNvPr id="9" name="Arc 8"/>
          <p:cNvSpPr>
            <a:spLocks/>
          </p:cNvSpPr>
          <p:nvPr/>
        </p:nvSpPr>
        <p:spPr>
          <a:xfrm rot="17888107" flipV="1">
            <a:off x="3928761" y="2606928"/>
            <a:ext cx="2725039" cy="5424771"/>
          </a:xfrm>
          <a:prstGeom prst="arc">
            <a:avLst>
              <a:gd name="adj1" fmla="val 21229564"/>
              <a:gd name="adj2" fmla="val 5337890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80950" y="4408782"/>
            <a:ext cx="1192315" cy="2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98038" y="4408784"/>
            <a:ext cx="1153262" cy="1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/>
          </p:cNvSpPr>
          <p:nvPr/>
        </p:nvSpPr>
        <p:spPr bwMode="auto">
          <a:xfrm>
            <a:off x="584019" y="3450948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9" name="Rectangle 2"/>
          <p:cNvSpPr txBox="1">
            <a:spLocks/>
          </p:cNvSpPr>
          <p:nvPr/>
        </p:nvSpPr>
        <p:spPr bwMode="auto">
          <a:xfrm>
            <a:off x="3548564" y="271144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    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0" name="Rectangle 2"/>
          <p:cNvSpPr txBox="1">
            <a:spLocks/>
          </p:cNvSpPr>
          <p:nvPr/>
        </p:nvSpPr>
        <p:spPr bwMode="auto">
          <a:xfrm>
            <a:off x="3548565" y="54864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dirty="0">
                <a:latin typeface="+mn-lt"/>
                <a:cs typeface="Arial" charset="0"/>
              </a:rPr>
              <a:t>    </a:t>
            </a:r>
            <a:r>
              <a:rPr lang="en-US" sz="3200" dirty="0" smtClean="0">
                <a:latin typeface="+mn-lt"/>
                <a:cs typeface="Arial" charset="0"/>
              </a:rPr>
              <a:t>  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1" name="Rectangle 2"/>
          <p:cNvSpPr txBox="1">
            <a:spLocks/>
          </p:cNvSpPr>
          <p:nvPr/>
        </p:nvSpPr>
        <p:spPr bwMode="auto">
          <a:xfrm>
            <a:off x="6882062" y="3450948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988" y="1540494"/>
            <a:ext cx="819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What happens to $1 of investment income to 1?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5967" y="4028546"/>
            <a:ext cx="500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1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-1"/>
            <a:ext cx="426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Example</a:t>
            </a:r>
            <a:endParaRPr lang="en-US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95150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51301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Arc 6"/>
          <p:cNvSpPr>
            <a:spLocks/>
          </p:cNvSpPr>
          <p:nvPr/>
        </p:nvSpPr>
        <p:spPr>
          <a:xfrm rot="6929028" flipV="1">
            <a:off x="2196408" y="572930"/>
            <a:ext cx="2715095" cy="5801025"/>
          </a:xfrm>
          <a:prstGeom prst="arc">
            <a:avLst>
              <a:gd name="adj1" fmla="val 21535390"/>
              <a:gd name="adj2" fmla="val 5080498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sp>
        <p:nvSpPr>
          <p:cNvPr id="9" name="Arc 8"/>
          <p:cNvSpPr>
            <a:spLocks/>
          </p:cNvSpPr>
          <p:nvPr/>
        </p:nvSpPr>
        <p:spPr>
          <a:xfrm rot="17888107" flipV="1">
            <a:off x="3928761" y="2606928"/>
            <a:ext cx="2725039" cy="5424771"/>
          </a:xfrm>
          <a:prstGeom prst="arc">
            <a:avLst>
              <a:gd name="adj1" fmla="val 21229564"/>
              <a:gd name="adj2" fmla="val 5337890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80950" y="4408782"/>
            <a:ext cx="1192315" cy="2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98038" y="4408784"/>
            <a:ext cx="1153262" cy="1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/>
          </p:cNvSpPr>
          <p:nvPr/>
        </p:nvSpPr>
        <p:spPr bwMode="auto">
          <a:xfrm>
            <a:off x="584019" y="3450948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9" name="Rectangle 2"/>
          <p:cNvSpPr txBox="1">
            <a:spLocks/>
          </p:cNvSpPr>
          <p:nvPr/>
        </p:nvSpPr>
        <p:spPr bwMode="auto">
          <a:xfrm>
            <a:off x="3548564" y="271144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    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0" name="Rectangle 2"/>
          <p:cNvSpPr txBox="1">
            <a:spLocks/>
          </p:cNvSpPr>
          <p:nvPr/>
        </p:nvSpPr>
        <p:spPr bwMode="auto">
          <a:xfrm>
            <a:off x="3548565" y="54864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>
                <a:latin typeface="+mn-lt"/>
                <a:cs typeface="Arial" charset="0"/>
              </a:rPr>
              <a:t>    </a:t>
            </a:r>
            <a:r>
              <a:rPr lang="en-US" sz="3200" b="1" dirty="0" smtClean="0">
                <a:latin typeface="+mn-lt"/>
                <a:cs typeface="Arial" charset="0"/>
              </a:rPr>
              <a:t>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1" name="Rectangle 2"/>
          <p:cNvSpPr txBox="1">
            <a:spLocks/>
          </p:cNvSpPr>
          <p:nvPr/>
        </p:nvSpPr>
        <p:spPr bwMode="auto">
          <a:xfrm>
            <a:off x="6882062" y="3450948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988" y="1540494"/>
            <a:ext cx="819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What happens to $1 of investment income to 1?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6" name="Rectangle 2"/>
          <p:cNvSpPr txBox="1">
            <a:spLocks/>
          </p:cNvSpPr>
          <p:nvPr/>
        </p:nvSpPr>
        <p:spPr bwMode="auto">
          <a:xfrm>
            <a:off x="5652392" y="3418184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108988" y="4027785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.5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5967" y="4028546"/>
            <a:ext cx="500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1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-1"/>
            <a:ext cx="426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Example</a:t>
            </a:r>
            <a:endParaRPr lang="en-US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95150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51301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Arc 6"/>
          <p:cNvSpPr>
            <a:spLocks/>
          </p:cNvSpPr>
          <p:nvPr/>
        </p:nvSpPr>
        <p:spPr>
          <a:xfrm rot="6929028" flipV="1">
            <a:off x="2196408" y="572930"/>
            <a:ext cx="2715095" cy="5801025"/>
          </a:xfrm>
          <a:prstGeom prst="arc">
            <a:avLst>
              <a:gd name="adj1" fmla="val 21535390"/>
              <a:gd name="adj2" fmla="val 5080498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sp>
        <p:nvSpPr>
          <p:cNvPr id="9" name="Arc 8"/>
          <p:cNvSpPr>
            <a:spLocks/>
          </p:cNvSpPr>
          <p:nvPr/>
        </p:nvSpPr>
        <p:spPr>
          <a:xfrm rot="17888107" flipV="1">
            <a:off x="3928761" y="2606928"/>
            <a:ext cx="2725039" cy="5424771"/>
          </a:xfrm>
          <a:prstGeom prst="arc">
            <a:avLst>
              <a:gd name="adj1" fmla="val 21229564"/>
              <a:gd name="adj2" fmla="val 5337890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80950" y="4408782"/>
            <a:ext cx="1192315" cy="2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98038" y="4408784"/>
            <a:ext cx="1153262" cy="1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/>
          </p:cNvSpPr>
          <p:nvPr/>
        </p:nvSpPr>
        <p:spPr bwMode="auto">
          <a:xfrm>
            <a:off x="584019" y="3450948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9" name="Rectangle 2"/>
          <p:cNvSpPr txBox="1">
            <a:spLocks/>
          </p:cNvSpPr>
          <p:nvPr/>
        </p:nvSpPr>
        <p:spPr bwMode="auto">
          <a:xfrm>
            <a:off x="3548564" y="271144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dirty="0" smtClean="0">
                <a:latin typeface="+mn-lt"/>
                <a:cs typeface="Arial" charset="0"/>
              </a:rPr>
              <a:t>      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0" name="Rectangle 2"/>
          <p:cNvSpPr txBox="1">
            <a:spLocks/>
          </p:cNvSpPr>
          <p:nvPr/>
        </p:nvSpPr>
        <p:spPr bwMode="auto">
          <a:xfrm>
            <a:off x="3548565" y="54864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>
                <a:latin typeface="+mn-lt"/>
                <a:cs typeface="Arial" charset="0"/>
              </a:rPr>
              <a:t>    </a:t>
            </a:r>
            <a:r>
              <a:rPr lang="en-US" sz="3200" b="1" dirty="0" smtClean="0">
                <a:latin typeface="+mn-lt"/>
                <a:cs typeface="Arial" charset="0"/>
              </a:rPr>
              <a:t>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1" name="Rectangle 2"/>
          <p:cNvSpPr txBox="1">
            <a:spLocks/>
          </p:cNvSpPr>
          <p:nvPr/>
        </p:nvSpPr>
        <p:spPr bwMode="auto">
          <a:xfrm>
            <a:off x="6882062" y="3450948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988" y="1540494"/>
            <a:ext cx="819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What happens to $1 of investment income to 1?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6" name="Rectangle 2"/>
          <p:cNvSpPr txBox="1">
            <a:spLocks/>
          </p:cNvSpPr>
          <p:nvPr/>
        </p:nvSpPr>
        <p:spPr bwMode="auto">
          <a:xfrm>
            <a:off x="5652392" y="3418184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     .5</a:t>
            </a:r>
            <a:endParaRPr lang="en-US" sz="32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108988" y="4027785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.5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-1"/>
            <a:ext cx="426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Example</a:t>
            </a:r>
            <a:endParaRPr lang="en-US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95150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51301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Arc 6"/>
          <p:cNvSpPr>
            <a:spLocks/>
          </p:cNvSpPr>
          <p:nvPr/>
        </p:nvSpPr>
        <p:spPr>
          <a:xfrm rot="6929028" flipV="1">
            <a:off x="2196408" y="572930"/>
            <a:ext cx="2715095" cy="5801025"/>
          </a:xfrm>
          <a:prstGeom prst="arc">
            <a:avLst>
              <a:gd name="adj1" fmla="val 21535390"/>
              <a:gd name="adj2" fmla="val 5080498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sp>
        <p:nvSpPr>
          <p:cNvPr id="9" name="Arc 8"/>
          <p:cNvSpPr>
            <a:spLocks/>
          </p:cNvSpPr>
          <p:nvPr/>
        </p:nvSpPr>
        <p:spPr>
          <a:xfrm rot="17888107" flipV="1">
            <a:off x="3928761" y="2606928"/>
            <a:ext cx="2725039" cy="5424771"/>
          </a:xfrm>
          <a:prstGeom prst="arc">
            <a:avLst>
              <a:gd name="adj1" fmla="val 21229564"/>
              <a:gd name="adj2" fmla="val 5337890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80950" y="4408782"/>
            <a:ext cx="1192315" cy="2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98038" y="4408784"/>
            <a:ext cx="1153262" cy="1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/>
          </p:cNvSpPr>
          <p:nvPr/>
        </p:nvSpPr>
        <p:spPr bwMode="auto">
          <a:xfrm>
            <a:off x="584019" y="3450948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9" name="Rectangle 2"/>
          <p:cNvSpPr txBox="1">
            <a:spLocks/>
          </p:cNvSpPr>
          <p:nvPr/>
        </p:nvSpPr>
        <p:spPr bwMode="auto">
          <a:xfrm>
            <a:off x="3548564" y="271144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    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0" name="Rectangle 2"/>
          <p:cNvSpPr txBox="1">
            <a:spLocks/>
          </p:cNvSpPr>
          <p:nvPr/>
        </p:nvSpPr>
        <p:spPr bwMode="auto">
          <a:xfrm>
            <a:off x="3548565" y="54864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>
                <a:latin typeface="+mn-lt"/>
                <a:cs typeface="Arial" charset="0"/>
              </a:rPr>
              <a:t>    </a:t>
            </a:r>
            <a:r>
              <a:rPr lang="en-US" sz="3200" b="1" dirty="0" smtClean="0">
                <a:latin typeface="+mn-lt"/>
                <a:cs typeface="Arial" charset="0"/>
              </a:rPr>
              <a:t>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1" name="Rectangle 2"/>
          <p:cNvSpPr txBox="1">
            <a:spLocks/>
          </p:cNvSpPr>
          <p:nvPr/>
        </p:nvSpPr>
        <p:spPr bwMode="auto">
          <a:xfrm>
            <a:off x="6882062" y="3450948"/>
            <a:ext cx="12912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988" y="1548825"/>
            <a:ext cx="822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What happens to $1 of investment income to 1?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6" name="Rectangle 2"/>
          <p:cNvSpPr txBox="1">
            <a:spLocks/>
          </p:cNvSpPr>
          <p:nvPr/>
        </p:nvSpPr>
        <p:spPr bwMode="auto">
          <a:xfrm>
            <a:off x="5652392" y="3418184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     .5</a:t>
            </a:r>
            <a:endParaRPr lang="en-US" sz="32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108988" y="4027785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.5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8" name="Rectangle 2"/>
          <p:cNvSpPr txBox="1">
            <a:spLocks/>
          </p:cNvSpPr>
          <p:nvPr/>
        </p:nvSpPr>
        <p:spPr bwMode="auto">
          <a:xfrm>
            <a:off x="7613202" y="40386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.25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 bwMode="auto">
          <a:xfrm>
            <a:off x="1708543" y="473485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.25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-1"/>
            <a:ext cx="426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Example</a:t>
            </a:r>
            <a:endParaRPr lang="en-US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95150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51301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Arc 6"/>
          <p:cNvSpPr>
            <a:spLocks/>
          </p:cNvSpPr>
          <p:nvPr/>
        </p:nvSpPr>
        <p:spPr>
          <a:xfrm rot="6929028" flipV="1">
            <a:off x="2196408" y="572930"/>
            <a:ext cx="2715095" cy="5801025"/>
          </a:xfrm>
          <a:prstGeom prst="arc">
            <a:avLst>
              <a:gd name="adj1" fmla="val 21535390"/>
              <a:gd name="adj2" fmla="val 5080498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sp>
        <p:nvSpPr>
          <p:cNvPr id="9" name="Arc 8"/>
          <p:cNvSpPr>
            <a:spLocks/>
          </p:cNvSpPr>
          <p:nvPr/>
        </p:nvSpPr>
        <p:spPr>
          <a:xfrm rot="17888107" flipV="1">
            <a:off x="3928761" y="2606928"/>
            <a:ext cx="2725039" cy="5424771"/>
          </a:xfrm>
          <a:prstGeom prst="arc">
            <a:avLst>
              <a:gd name="adj1" fmla="val 21229564"/>
              <a:gd name="adj2" fmla="val 5337890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80950" y="4408782"/>
            <a:ext cx="1192315" cy="2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98038" y="4408784"/>
            <a:ext cx="1153262" cy="1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/>
          </p:cNvSpPr>
          <p:nvPr/>
        </p:nvSpPr>
        <p:spPr bwMode="auto">
          <a:xfrm>
            <a:off x="584019" y="3450948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9" name="Rectangle 2"/>
          <p:cNvSpPr txBox="1">
            <a:spLocks/>
          </p:cNvSpPr>
          <p:nvPr/>
        </p:nvSpPr>
        <p:spPr bwMode="auto">
          <a:xfrm>
            <a:off x="3548564" y="271144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    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0" name="Rectangle 2"/>
          <p:cNvSpPr txBox="1">
            <a:spLocks/>
          </p:cNvSpPr>
          <p:nvPr/>
        </p:nvSpPr>
        <p:spPr bwMode="auto">
          <a:xfrm>
            <a:off x="3548565" y="54864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>
                <a:latin typeface="+mn-lt"/>
                <a:cs typeface="Arial" charset="0"/>
              </a:rPr>
              <a:t>    </a:t>
            </a:r>
            <a:r>
              <a:rPr lang="en-US" sz="3200" b="1" dirty="0" smtClean="0">
                <a:latin typeface="+mn-lt"/>
                <a:cs typeface="Arial" charset="0"/>
              </a:rPr>
              <a:t>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1" name="Rectangle 2"/>
          <p:cNvSpPr txBox="1">
            <a:spLocks/>
          </p:cNvSpPr>
          <p:nvPr/>
        </p:nvSpPr>
        <p:spPr bwMode="auto">
          <a:xfrm>
            <a:off x="6882062" y="3450948"/>
            <a:ext cx="12912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988" y="1540494"/>
            <a:ext cx="822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What happens to $1 of investment income to 1?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108988" y="4027785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.5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8" name="Rectangle 2"/>
          <p:cNvSpPr txBox="1">
            <a:spLocks/>
          </p:cNvSpPr>
          <p:nvPr/>
        </p:nvSpPr>
        <p:spPr bwMode="auto">
          <a:xfrm>
            <a:off x="7620000" y="40386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.25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 bwMode="auto">
          <a:xfrm>
            <a:off x="1708543" y="473485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     .25</a:t>
            </a:r>
            <a:endParaRPr lang="en-US" sz="32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-1"/>
            <a:ext cx="426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Example</a:t>
            </a:r>
            <a:endParaRPr lang="en-US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8" y="1330553"/>
            <a:ext cx="8229600" cy="4983163"/>
          </a:xfrm>
        </p:spPr>
        <p:txBody>
          <a:bodyPr>
            <a:normAutofit/>
          </a:bodyPr>
          <a:lstStyle/>
          <a:p>
            <a:pPr>
              <a:spcAft>
                <a:spcPts val="4200"/>
              </a:spcAft>
            </a:pPr>
            <a:r>
              <a:rPr lang="en-US" dirty="0">
                <a:latin typeface="Corbel" panose="020B0503020204020204" pitchFamily="34" charset="0"/>
              </a:rPr>
              <a:t>Possible contagions make understanding network structure of financial interactions critical.</a:t>
            </a:r>
          </a:p>
          <a:p>
            <a:pPr>
              <a:spcAft>
                <a:spcPts val="4200"/>
              </a:spcAft>
            </a:pPr>
            <a:r>
              <a:rPr lang="en-US" dirty="0">
                <a:latin typeface="Corbel" panose="020B0503020204020204" pitchFamily="34" charset="0"/>
              </a:rPr>
              <a:t>Need tools to help evaluate contagion risk. </a:t>
            </a:r>
          </a:p>
          <a:p>
            <a:pPr>
              <a:spcAft>
                <a:spcPts val="4200"/>
              </a:spcAft>
            </a:pPr>
            <a:r>
              <a:rPr lang="en-US" dirty="0">
                <a:latin typeface="Corbel" panose="020B0503020204020204" pitchFamily="34" charset="0"/>
              </a:rPr>
              <a:t>Although large cascades are (today) off-path, it’s important to keep them off-path.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0"/>
            <a:ext cx="90678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1532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95150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51301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Arc 6"/>
          <p:cNvSpPr>
            <a:spLocks/>
          </p:cNvSpPr>
          <p:nvPr/>
        </p:nvSpPr>
        <p:spPr>
          <a:xfrm rot="6929028" flipV="1">
            <a:off x="2196408" y="572930"/>
            <a:ext cx="2715095" cy="5801025"/>
          </a:xfrm>
          <a:prstGeom prst="arc">
            <a:avLst>
              <a:gd name="adj1" fmla="val 21535390"/>
              <a:gd name="adj2" fmla="val 5080498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sp>
        <p:nvSpPr>
          <p:cNvPr id="9" name="Arc 8"/>
          <p:cNvSpPr>
            <a:spLocks/>
          </p:cNvSpPr>
          <p:nvPr/>
        </p:nvSpPr>
        <p:spPr>
          <a:xfrm rot="17888107" flipV="1">
            <a:off x="3928761" y="2606928"/>
            <a:ext cx="2725039" cy="5424771"/>
          </a:xfrm>
          <a:prstGeom prst="arc">
            <a:avLst>
              <a:gd name="adj1" fmla="val 21229564"/>
              <a:gd name="adj2" fmla="val 5337890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80950" y="4408782"/>
            <a:ext cx="1192315" cy="2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98038" y="4408784"/>
            <a:ext cx="1153262" cy="1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/>
          </p:cNvSpPr>
          <p:nvPr/>
        </p:nvSpPr>
        <p:spPr bwMode="auto">
          <a:xfrm>
            <a:off x="584019" y="3450948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9" name="Rectangle 2"/>
          <p:cNvSpPr txBox="1">
            <a:spLocks/>
          </p:cNvSpPr>
          <p:nvPr/>
        </p:nvSpPr>
        <p:spPr bwMode="auto">
          <a:xfrm>
            <a:off x="3548564" y="271144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    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0" name="Rectangle 2"/>
          <p:cNvSpPr txBox="1">
            <a:spLocks/>
          </p:cNvSpPr>
          <p:nvPr/>
        </p:nvSpPr>
        <p:spPr bwMode="auto">
          <a:xfrm>
            <a:off x="3548565" y="54864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>
                <a:latin typeface="+mn-lt"/>
                <a:cs typeface="Arial" charset="0"/>
              </a:rPr>
              <a:t>    </a:t>
            </a:r>
            <a:r>
              <a:rPr lang="en-US" sz="3200" b="1" dirty="0" smtClean="0">
                <a:latin typeface="+mn-lt"/>
                <a:cs typeface="Arial" charset="0"/>
              </a:rPr>
              <a:t>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1" name="Rectangle 2"/>
          <p:cNvSpPr txBox="1">
            <a:spLocks/>
          </p:cNvSpPr>
          <p:nvPr/>
        </p:nvSpPr>
        <p:spPr bwMode="auto">
          <a:xfrm>
            <a:off x="6882062" y="3450948"/>
            <a:ext cx="12912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988" y="1540494"/>
            <a:ext cx="819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What happens to $1 of investment income to 1?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108988" y="4027785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.5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8" name="Rectangle 2"/>
          <p:cNvSpPr txBox="1">
            <a:spLocks/>
          </p:cNvSpPr>
          <p:nvPr/>
        </p:nvSpPr>
        <p:spPr bwMode="auto">
          <a:xfrm>
            <a:off x="7620000" y="40386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 bwMode="auto">
          <a:xfrm>
            <a:off x="1708543" y="473485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     .25</a:t>
            </a:r>
            <a:endParaRPr lang="en-US" sz="32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20" name="Rectangle 2"/>
          <p:cNvSpPr txBox="1">
            <a:spLocks/>
          </p:cNvSpPr>
          <p:nvPr/>
        </p:nvSpPr>
        <p:spPr bwMode="auto">
          <a:xfrm>
            <a:off x="-346793" y="450625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.125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 bwMode="auto">
          <a:xfrm>
            <a:off x="5562600" y="3418184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.125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-1"/>
            <a:ext cx="426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Example</a:t>
            </a:r>
            <a:endParaRPr lang="en-US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95150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51301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Arc 6"/>
          <p:cNvSpPr>
            <a:spLocks/>
          </p:cNvSpPr>
          <p:nvPr/>
        </p:nvSpPr>
        <p:spPr>
          <a:xfrm rot="6929028" flipV="1">
            <a:off x="2196408" y="572930"/>
            <a:ext cx="2715095" cy="5801025"/>
          </a:xfrm>
          <a:prstGeom prst="arc">
            <a:avLst>
              <a:gd name="adj1" fmla="val 21535390"/>
              <a:gd name="adj2" fmla="val 5080498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sp>
        <p:nvSpPr>
          <p:cNvPr id="9" name="Arc 8"/>
          <p:cNvSpPr>
            <a:spLocks/>
          </p:cNvSpPr>
          <p:nvPr/>
        </p:nvSpPr>
        <p:spPr>
          <a:xfrm rot="17888107" flipV="1">
            <a:off x="3928761" y="2606928"/>
            <a:ext cx="2725039" cy="5424771"/>
          </a:xfrm>
          <a:prstGeom prst="arc">
            <a:avLst>
              <a:gd name="adj1" fmla="val 21229564"/>
              <a:gd name="adj2" fmla="val 5337890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80950" y="4408782"/>
            <a:ext cx="1192315" cy="2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98038" y="4408784"/>
            <a:ext cx="1153262" cy="1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/>
          </p:cNvSpPr>
          <p:nvPr/>
        </p:nvSpPr>
        <p:spPr bwMode="auto">
          <a:xfrm>
            <a:off x="584019" y="3450948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9" name="Rectangle 2"/>
          <p:cNvSpPr txBox="1">
            <a:spLocks/>
          </p:cNvSpPr>
          <p:nvPr/>
        </p:nvSpPr>
        <p:spPr bwMode="auto">
          <a:xfrm>
            <a:off x="3548564" y="271144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    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0" name="Rectangle 2"/>
          <p:cNvSpPr txBox="1">
            <a:spLocks/>
          </p:cNvSpPr>
          <p:nvPr/>
        </p:nvSpPr>
        <p:spPr bwMode="auto">
          <a:xfrm>
            <a:off x="3548565" y="54864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>
                <a:latin typeface="+mn-lt"/>
                <a:cs typeface="Arial" charset="0"/>
              </a:rPr>
              <a:t>    </a:t>
            </a:r>
            <a:r>
              <a:rPr lang="en-US" sz="3200" b="1" dirty="0" smtClean="0">
                <a:latin typeface="+mn-lt"/>
                <a:cs typeface="Arial" charset="0"/>
              </a:rPr>
              <a:t>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1" name="Rectangle 2"/>
          <p:cNvSpPr txBox="1">
            <a:spLocks/>
          </p:cNvSpPr>
          <p:nvPr/>
        </p:nvSpPr>
        <p:spPr bwMode="auto">
          <a:xfrm>
            <a:off x="6882062" y="3450948"/>
            <a:ext cx="12912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988" y="1540494"/>
            <a:ext cx="819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What happens to $1 of investment income to 1?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108988" y="4027785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.5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8" name="Rectangle 2"/>
          <p:cNvSpPr txBox="1">
            <a:spLocks/>
          </p:cNvSpPr>
          <p:nvPr/>
        </p:nvSpPr>
        <p:spPr bwMode="auto">
          <a:xfrm>
            <a:off x="7629885" y="40386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20" name="Rectangle 2"/>
          <p:cNvSpPr txBox="1">
            <a:spLocks/>
          </p:cNvSpPr>
          <p:nvPr/>
        </p:nvSpPr>
        <p:spPr bwMode="auto">
          <a:xfrm>
            <a:off x="-346793" y="450625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.125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 bwMode="auto">
          <a:xfrm>
            <a:off x="5562600" y="3418184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     .125</a:t>
            </a:r>
            <a:endParaRPr lang="en-US" sz="32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-1"/>
            <a:ext cx="426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Example</a:t>
            </a:r>
            <a:endParaRPr lang="en-US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95150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51301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Arc 6"/>
          <p:cNvSpPr>
            <a:spLocks/>
          </p:cNvSpPr>
          <p:nvPr/>
        </p:nvSpPr>
        <p:spPr>
          <a:xfrm rot="6929028" flipV="1">
            <a:off x="2196408" y="572930"/>
            <a:ext cx="2715095" cy="5801025"/>
          </a:xfrm>
          <a:prstGeom prst="arc">
            <a:avLst>
              <a:gd name="adj1" fmla="val 21535390"/>
              <a:gd name="adj2" fmla="val 5080498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sp>
        <p:nvSpPr>
          <p:cNvPr id="9" name="Arc 8"/>
          <p:cNvSpPr>
            <a:spLocks/>
          </p:cNvSpPr>
          <p:nvPr/>
        </p:nvSpPr>
        <p:spPr>
          <a:xfrm rot="17888107" flipV="1">
            <a:off x="3928761" y="2606928"/>
            <a:ext cx="2725039" cy="5424771"/>
          </a:xfrm>
          <a:prstGeom prst="arc">
            <a:avLst>
              <a:gd name="adj1" fmla="val 21229564"/>
              <a:gd name="adj2" fmla="val 5337890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80950" y="4408782"/>
            <a:ext cx="1192315" cy="2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98038" y="4408784"/>
            <a:ext cx="1153262" cy="1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/>
          </p:cNvSpPr>
          <p:nvPr/>
        </p:nvSpPr>
        <p:spPr bwMode="auto">
          <a:xfrm>
            <a:off x="584019" y="3450948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9" name="Rectangle 2"/>
          <p:cNvSpPr txBox="1">
            <a:spLocks/>
          </p:cNvSpPr>
          <p:nvPr/>
        </p:nvSpPr>
        <p:spPr bwMode="auto">
          <a:xfrm>
            <a:off x="3548564" y="271144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    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0" name="Rectangle 2"/>
          <p:cNvSpPr txBox="1">
            <a:spLocks/>
          </p:cNvSpPr>
          <p:nvPr/>
        </p:nvSpPr>
        <p:spPr bwMode="auto">
          <a:xfrm>
            <a:off x="3548565" y="54864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>
                <a:latin typeface="+mn-lt"/>
                <a:cs typeface="Arial" charset="0"/>
              </a:rPr>
              <a:t>    </a:t>
            </a:r>
            <a:r>
              <a:rPr lang="en-US" sz="3200" b="1" dirty="0" smtClean="0">
                <a:latin typeface="+mn-lt"/>
                <a:cs typeface="Arial" charset="0"/>
              </a:rPr>
              <a:t>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1" name="Rectangle 2"/>
          <p:cNvSpPr txBox="1">
            <a:spLocks/>
          </p:cNvSpPr>
          <p:nvPr/>
        </p:nvSpPr>
        <p:spPr bwMode="auto">
          <a:xfrm>
            <a:off x="6882062" y="3450948"/>
            <a:ext cx="12912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988" y="1540494"/>
            <a:ext cx="819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What happens to $1 of investment income to 1?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108988" y="4027785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.5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8" name="Rectangle 2"/>
          <p:cNvSpPr txBox="1">
            <a:spLocks/>
          </p:cNvSpPr>
          <p:nvPr/>
        </p:nvSpPr>
        <p:spPr bwMode="auto">
          <a:xfrm>
            <a:off x="7629885" y="40386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 bwMode="auto">
          <a:xfrm>
            <a:off x="1367848" y="47244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.0625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20" name="Rectangle 2"/>
          <p:cNvSpPr txBox="1">
            <a:spLocks/>
          </p:cNvSpPr>
          <p:nvPr/>
        </p:nvSpPr>
        <p:spPr bwMode="auto">
          <a:xfrm>
            <a:off x="-346793" y="450625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.125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 bwMode="auto">
          <a:xfrm>
            <a:off x="5562600" y="3418184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     .125</a:t>
            </a:r>
            <a:endParaRPr lang="en-US" sz="32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23" name="Rectangle 2"/>
          <p:cNvSpPr txBox="1">
            <a:spLocks/>
          </p:cNvSpPr>
          <p:nvPr/>
        </p:nvSpPr>
        <p:spPr bwMode="auto">
          <a:xfrm>
            <a:off x="7485109" y="450625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.0625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988" y="-1"/>
            <a:ext cx="42344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Example</a:t>
            </a:r>
            <a:endParaRPr lang="en-US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95150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51301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Arc 6"/>
          <p:cNvSpPr>
            <a:spLocks/>
          </p:cNvSpPr>
          <p:nvPr/>
        </p:nvSpPr>
        <p:spPr>
          <a:xfrm rot="6929028" flipV="1">
            <a:off x="2196408" y="572930"/>
            <a:ext cx="2715095" cy="5801025"/>
          </a:xfrm>
          <a:prstGeom prst="arc">
            <a:avLst>
              <a:gd name="adj1" fmla="val 21535390"/>
              <a:gd name="adj2" fmla="val 5080498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sp>
        <p:nvSpPr>
          <p:cNvPr id="9" name="Arc 8"/>
          <p:cNvSpPr>
            <a:spLocks/>
          </p:cNvSpPr>
          <p:nvPr/>
        </p:nvSpPr>
        <p:spPr>
          <a:xfrm rot="17888107" flipV="1">
            <a:off x="3928761" y="2606928"/>
            <a:ext cx="2725039" cy="5424771"/>
          </a:xfrm>
          <a:prstGeom prst="arc">
            <a:avLst>
              <a:gd name="adj1" fmla="val 21229564"/>
              <a:gd name="adj2" fmla="val 5337890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80950" y="4408782"/>
            <a:ext cx="1192315" cy="2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98038" y="4408784"/>
            <a:ext cx="1153262" cy="1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/>
          </p:cNvSpPr>
          <p:nvPr/>
        </p:nvSpPr>
        <p:spPr bwMode="auto">
          <a:xfrm>
            <a:off x="584019" y="3450948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9" name="Rectangle 2"/>
          <p:cNvSpPr txBox="1">
            <a:spLocks/>
          </p:cNvSpPr>
          <p:nvPr/>
        </p:nvSpPr>
        <p:spPr bwMode="auto">
          <a:xfrm>
            <a:off x="3548564" y="271144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    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0" name="Rectangle 2"/>
          <p:cNvSpPr txBox="1">
            <a:spLocks/>
          </p:cNvSpPr>
          <p:nvPr/>
        </p:nvSpPr>
        <p:spPr bwMode="auto">
          <a:xfrm>
            <a:off x="3548565" y="54864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dirty="0">
                <a:latin typeface="+mn-lt"/>
                <a:cs typeface="Arial" charset="0"/>
              </a:rPr>
              <a:t>    </a:t>
            </a:r>
            <a:r>
              <a:rPr lang="en-US" sz="3200" dirty="0" smtClean="0">
                <a:latin typeface="+mn-lt"/>
                <a:cs typeface="Arial" charset="0"/>
              </a:rPr>
              <a:t>  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1" name="Rectangle 2"/>
          <p:cNvSpPr txBox="1">
            <a:spLocks/>
          </p:cNvSpPr>
          <p:nvPr/>
        </p:nvSpPr>
        <p:spPr bwMode="auto">
          <a:xfrm>
            <a:off x="6882062" y="3450948"/>
            <a:ext cx="12912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988" y="1540494"/>
            <a:ext cx="819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What happens to $1 of investment income to 1?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108988" y="4027785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.5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8" name="Rectangle 2"/>
          <p:cNvSpPr txBox="1">
            <a:spLocks/>
          </p:cNvSpPr>
          <p:nvPr/>
        </p:nvSpPr>
        <p:spPr bwMode="auto">
          <a:xfrm>
            <a:off x="7629885" y="40386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 bwMode="auto">
          <a:xfrm>
            <a:off x="1364970" y="47481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.0625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20" name="Rectangle 2"/>
          <p:cNvSpPr txBox="1">
            <a:spLocks/>
          </p:cNvSpPr>
          <p:nvPr/>
        </p:nvSpPr>
        <p:spPr bwMode="auto">
          <a:xfrm>
            <a:off x="-346793" y="450625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.125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23" name="Rectangle 2"/>
          <p:cNvSpPr txBox="1">
            <a:spLocks/>
          </p:cNvSpPr>
          <p:nvPr/>
        </p:nvSpPr>
        <p:spPr bwMode="auto">
          <a:xfrm>
            <a:off x="7485109" y="450625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.0625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988" y="-1"/>
            <a:ext cx="42344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Example</a:t>
            </a:r>
            <a:endParaRPr lang="en-US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95150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51301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Arc 6"/>
          <p:cNvSpPr>
            <a:spLocks/>
          </p:cNvSpPr>
          <p:nvPr/>
        </p:nvSpPr>
        <p:spPr>
          <a:xfrm rot="6929028" flipV="1">
            <a:off x="2196408" y="572930"/>
            <a:ext cx="2715095" cy="5801025"/>
          </a:xfrm>
          <a:prstGeom prst="arc">
            <a:avLst>
              <a:gd name="adj1" fmla="val 21535390"/>
              <a:gd name="adj2" fmla="val 5080498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sp>
        <p:nvSpPr>
          <p:cNvPr id="9" name="Arc 8"/>
          <p:cNvSpPr>
            <a:spLocks/>
          </p:cNvSpPr>
          <p:nvPr/>
        </p:nvSpPr>
        <p:spPr>
          <a:xfrm rot="17888107" flipV="1">
            <a:off x="3928761" y="2606928"/>
            <a:ext cx="2725039" cy="5424771"/>
          </a:xfrm>
          <a:prstGeom prst="arc">
            <a:avLst>
              <a:gd name="adj1" fmla="val 21229564"/>
              <a:gd name="adj2" fmla="val 5337890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80950" y="4408782"/>
            <a:ext cx="1192315" cy="2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98038" y="4408784"/>
            <a:ext cx="1153262" cy="1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/>
          </p:cNvSpPr>
          <p:nvPr/>
        </p:nvSpPr>
        <p:spPr bwMode="auto">
          <a:xfrm>
            <a:off x="584019" y="3450948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9" name="Rectangle 2"/>
          <p:cNvSpPr txBox="1">
            <a:spLocks/>
          </p:cNvSpPr>
          <p:nvPr/>
        </p:nvSpPr>
        <p:spPr bwMode="auto">
          <a:xfrm>
            <a:off x="3548564" y="271144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    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0" name="Rectangle 2"/>
          <p:cNvSpPr txBox="1">
            <a:spLocks/>
          </p:cNvSpPr>
          <p:nvPr/>
        </p:nvSpPr>
        <p:spPr bwMode="auto">
          <a:xfrm>
            <a:off x="3548565" y="54864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>
                <a:latin typeface="+mn-lt"/>
                <a:cs typeface="Arial" charset="0"/>
              </a:rPr>
              <a:t>    </a:t>
            </a:r>
            <a:r>
              <a:rPr lang="en-US" sz="3200" b="1" dirty="0" smtClean="0">
                <a:latin typeface="+mn-lt"/>
                <a:cs typeface="Arial" charset="0"/>
              </a:rPr>
              <a:t>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1" name="Rectangle 2"/>
          <p:cNvSpPr txBox="1">
            <a:spLocks/>
          </p:cNvSpPr>
          <p:nvPr/>
        </p:nvSpPr>
        <p:spPr bwMode="auto">
          <a:xfrm>
            <a:off x="6882062" y="3450948"/>
            <a:ext cx="12912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988" y="1540494"/>
            <a:ext cx="819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What happens to $1 of investment income to 1?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108988" y="4027785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.5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8" name="Rectangle 2"/>
          <p:cNvSpPr txBox="1">
            <a:spLocks/>
          </p:cNvSpPr>
          <p:nvPr/>
        </p:nvSpPr>
        <p:spPr bwMode="auto">
          <a:xfrm>
            <a:off x="7629885" y="40386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 bwMode="auto">
          <a:xfrm>
            <a:off x="1364970" y="47481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+mn-lt"/>
                <a:cs typeface="Arial" charset="0"/>
              </a:rPr>
              <a:t>      .0625</a:t>
            </a:r>
            <a:endParaRPr lang="en-US" sz="3200" b="1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sp>
        <p:nvSpPr>
          <p:cNvPr id="20" name="Rectangle 2"/>
          <p:cNvSpPr txBox="1">
            <a:spLocks/>
          </p:cNvSpPr>
          <p:nvPr/>
        </p:nvSpPr>
        <p:spPr bwMode="auto">
          <a:xfrm>
            <a:off x="-346793" y="450625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.125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 bwMode="auto">
          <a:xfrm>
            <a:off x="5333895" y="3418184"/>
            <a:ext cx="192250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.03125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23" name="Rectangle 2"/>
          <p:cNvSpPr txBox="1">
            <a:spLocks/>
          </p:cNvSpPr>
          <p:nvPr/>
        </p:nvSpPr>
        <p:spPr bwMode="auto">
          <a:xfrm>
            <a:off x="7485109" y="450625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.0625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 bwMode="auto">
          <a:xfrm>
            <a:off x="-347840" y="5105400"/>
            <a:ext cx="192250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.03125</a:t>
            </a:r>
            <a:endParaRPr lang="en-US" sz="32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-1"/>
            <a:ext cx="426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Example</a:t>
            </a:r>
            <a:endParaRPr lang="en-US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95150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51301" y="41801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Arc 6"/>
          <p:cNvSpPr>
            <a:spLocks/>
          </p:cNvSpPr>
          <p:nvPr/>
        </p:nvSpPr>
        <p:spPr>
          <a:xfrm rot="6929028" flipV="1">
            <a:off x="2196408" y="572930"/>
            <a:ext cx="2715095" cy="5801025"/>
          </a:xfrm>
          <a:prstGeom prst="arc">
            <a:avLst>
              <a:gd name="adj1" fmla="val 21535390"/>
              <a:gd name="adj2" fmla="val 5080498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sp>
        <p:nvSpPr>
          <p:cNvPr id="9" name="Arc 8"/>
          <p:cNvSpPr>
            <a:spLocks/>
          </p:cNvSpPr>
          <p:nvPr/>
        </p:nvSpPr>
        <p:spPr>
          <a:xfrm rot="17888107" flipV="1">
            <a:off x="3928761" y="2606928"/>
            <a:ext cx="2725039" cy="5424771"/>
          </a:xfrm>
          <a:prstGeom prst="arc">
            <a:avLst>
              <a:gd name="adj1" fmla="val 21229564"/>
              <a:gd name="adj2" fmla="val 5337890"/>
            </a:avLst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80950" y="4408782"/>
            <a:ext cx="1192315" cy="2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98038" y="4408784"/>
            <a:ext cx="1153262" cy="1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/>
          </p:cNvSpPr>
          <p:nvPr/>
        </p:nvSpPr>
        <p:spPr bwMode="auto">
          <a:xfrm>
            <a:off x="584019" y="3450948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9" name="Rectangle 2"/>
          <p:cNvSpPr txBox="1">
            <a:spLocks/>
          </p:cNvSpPr>
          <p:nvPr/>
        </p:nvSpPr>
        <p:spPr bwMode="auto">
          <a:xfrm>
            <a:off x="3548564" y="2711442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    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0" name="Rectangle 2"/>
          <p:cNvSpPr txBox="1">
            <a:spLocks/>
          </p:cNvSpPr>
          <p:nvPr/>
        </p:nvSpPr>
        <p:spPr bwMode="auto">
          <a:xfrm>
            <a:off x="3548565" y="54864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>
                <a:latin typeface="+mn-lt"/>
                <a:cs typeface="Arial" charset="0"/>
              </a:rPr>
              <a:t>    </a:t>
            </a:r>
            <a:r>
              <a:rPr lang="en-US" sz="3200" b="1" dirty="0" smtClean="0">
                <a:latin typeface="+mn-lt"/>
                <a:cs typeface="Arial" charset="0"/>
              </a:rPr>
              <a:t>  </a:t>
            </a:r>
            <a:r>
              <a:rPr lang="en-US" sz="3200" dirty="0" smtClean="0">
                <a:latin typeface="+mn-lt"/>
                <a:cs typeface="Arial" charset="0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31" name="Rectangle 2"/>
          <p:cNvSpPr txBox="1">
            <a:spLocks/>
          </p:cNvSpPr>
          <p:nvPr/>
        </p:nvSpPr>
        <p:spPr bwMode="auto">
          <a:xfrm>
            <a:off x="6882062" y="3450948"/>
            <a:ext cx="12912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   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.5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988" y="1540494"/>
            <a:ext cx="822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What happens to $1 of investment income to 1?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0" y="4027785"/>
            <a:ext cx="12559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</a:t>
            </a:r>
            <a:r>
              <a:rPr lang="en-US" sz="36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2/3</a:t>
            </a:r>
            <a:endParaRPr lang="en-US" sz="36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8" name="Rectangle 2"/>
          <p:cNvSpPr txBox="1">
            <a:spLocks/>
          </p:cNvSpPr>
          <p:nvPr/>
        </p:nvSpPr>
        <p:spPr bwMode="auto">
          <a:xfrm>
            <a:off x="7728284" y="4027785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      </a:t>
            </a:r>
            <a:r>
              <a:rPr lang="en-US" sz="3600" b="1" dirty="0" smtClean="0">
                <a:solidFill>
                  <a:schemeClr val="accent3"/>
                </a:solidFill>
                <a:latin typeface="+mn-lt"/>
                <a:cs typeface="Arial" charset="0"/>
              </a:rPr>
              <a:t>1/3</a:t>
            </a:r>
            <a:endParaRPr lang="en-US" sz="3600" b="1" dirty="0">
              <a:solidFill>
                <a:schemeClr val="accent3"/>
              </a:solidFill>
              <a:latin typeface="+mn-lt"/>
              <a:cs typeface="Arial" charset="0"/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 bwMode="auto">
          <a:xfrm>
            <a:off x="1364970" y="4748100"/>
            <a:ext cx="17427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-1"/>
            <a:ext cx="426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Example</a:t>
            </a:r>
            <a:endParaRPr lang="en-US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53000" y="4953000"/>
            <a:ext cx="4011477" cy="1752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32523" y="5334000"/>
                <a:ext cx="3782877" cy="1263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  <a:cs typeface="Arial" charset="0"/>
                        </a:rPr>
                        <m:t>𝑨</m:t>
                      </m:r>
                      <m:r>
                        <a:rPr lang="en-US" sz="4000" i="1"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/>
                                  <a:cs typeface="Arial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b="0" i="1" smtClean="0">
                                    <a:latin typeface="Cambria Math"/>
                                    <a:cs typeface="Arial" charset="0"/>
                                  </a:rPr>
                                  <m:t>2/3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/>
                                    <a:cs typeface="Arial" charset="0"/>
                                  </a:rPr>
                                  <m:t>1/3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/>
                                    <a:cs typeface="Arial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/>
                                    <a:cs typeface="Arial" charset="0"/>
                                  </a:rPr>
                                  <m:t>2/3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523" y="5334000"/>
                <a:ext cx="3782877" cy="12633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5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1"/>
                <a:ext cx="8229600" cy="144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orbel" panose="020B0503020204020204" pitchFamily="34" charset="0"/>
                  </a:rPr>
                  <a:t>If an organization’s value drops below some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,  its value falls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:</m:t>
                    </m:r>
                  </m:oMath>
                </a14:m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1"/>
                <a:ext cx="8229600" cy="1447800"/>
              </a:xfrm>
              <a:blipFill rotWithShape="1">
                <a:blip r:embed="rId3"/>
                <a:stretch>
                  <a:fillRect l="-1852" t="-5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8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56388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Discontinuous Losses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75660" y="3048000"/>
            <a:ext cx="6324600" cy="1484457"/>
            <a:chOff x="1175660" y="3048000"/>
            <a:chExt cx="6324600" cy="14844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75660" y="3048000"/>
                  <a:ext cx="6324600" cy="14679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Arial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cs typeface="Arial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Arial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cs typeface="Arial" charset="0"/>
                          </a:rPr>
                          <m:t>)</m:t>
                        </m:r>
                        <m:r>
                          <a:rPr lang="en-US" sz="2800" i="1">
                            <a:latin typeface="Cambria Math"/>
                            <a:cs typeface="Arial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800" i="1" smtClean="0">
                                <a:latin typeface="Cambria Math"/>
                                <a:cs typeface="Arial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b="0" i="1" smtClean="0">
                                    <a:latin typeface="Cambria Math"/>
                                    <a:cs typeface="Arial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  <a:cs typeface="Arial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/>
                                    <a:cs typeface="Arial" charset="0"/>
                                  </a:rPr>
                                  <m:t>  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/>
                                    <a:cs typeface="Arial" charset="0"/>
                                  </a:rPr>
                                  <m:t>if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Arial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cs typeface="Arial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  <a:cs typeface="Arial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  <a:cs typeface="Arial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en-US" sz="2800" i="1">
                                            <a:latin typeface="Cambria Math"/>
                                            <a:cs typeface="Arial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  <a:cs typeface="Arial" charset="0"/>
                                          </a:rPr>
                                          <m:t>𝑣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  <a:cs typeface="Arial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/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Arial" charset="0"/>
                                  </a:rPr>
                                  <m:t>0                     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660" y="3048000"/>
                  <a:ext cx="6324600" cy="146796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4495800" y="4009237"/>
                  <a:ext cx="189827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otherwise</m:t>
                        </m:r>
                        <m:r>
                          <a:rPr lang="en-US" sz="2800" b="0" i="0" smtClean="0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4009237"/>
                  <a:ext cx="1898276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2541532" y="5131097"/>
            <a:ext cx="3592856" cy="1117303"/>
            <a:chOff x="2541532" y="5131097"/>
            <a:chExt cx="3592856" cy="11173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657366" y="5694402"/>
                  <a:ext cx="3361189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/>
                            <a:cs typeface="Arial" charset="0"/>
                          </a:rPr>
                          <m:t>𝑣</m:t>
                        </m:r>
                        <m:r>
                          <a:rPr lang="en-US" sz="3000" b="1" i="1">
                            <a:latin typeface="Cambria Math"/>
                            <a:cs typeface="Arial" charset="0"/>
                          </a:rPr>
                          <m:t>=</m:t>
                        </m:r>
                        <m:r>
                          <a:rPr lang="en-US" sz="3000" b="1" i="1" smtClean="0">
                            <a:latin typeface="Cambria Math"/>
                            <a:cs typeface="Arial" charset="0"/>
                          </a:rPr>
                          <m:t>𝑨</m:t>
                        </m:r>
                        <m:r>
                          <a:rPr lang="en-US" sz="3000" i="1">
                            <a:latin typeface="Cambria Math"/>
                            <a:cs typeface="Arial" charset="0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  <a:cs typeface="Arial" charset="0"/>
                          </a:rPr>
                          <m:t>[</m:t>
                        </m:r>
                        <m:r>
                          <a:rPr lang="en-US" sz="3000" b="1" i="1" smtClean="0">
                            <a:latin typeface="Cambria Math"/>
                            <a:cs typeface="Arial" charset="0"/>
                          </a:rPr>
                          <m:t>𝑫</m:t>
                        </m:r>
                        <m:r>
                          <a:rPr lang="en-US" sz="3000" i="1">
                            <a:latin typeface="Cambria Math"/>
                            <a:cs typeface="Arial" charset="0"/>
                          </a:rPr>
                          <m:t>𝑝</m:t>
                        </m:r>
                        <m:r>
                          <a:rPr lang="en-US" sz="3000" b="0" i="1" smtClean="0"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𝑏</m:t>
                        </m:r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3000" b="0" i="1" smtClean="0">
                            <a:latin typeface="Cambria Math"/>
                            <a:cs typeface="Arial" charset="0"/>
                          </a:rPr>
                          <m:t>]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7366" y="5694402"/>
                  <a:ext cx="3361189" cy="55399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2541532" y="5131097"/>
              <a:ext cx="35928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hangingPunct="0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  <a:cs typeface="Arial" charset="0"/>
                </a:rPr>
                <a:t>with failures:</a:t>
              </a: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93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/>
          <p:cNvCxnSpPr/>
          <p:nvPr/>
        </p:nvCxnSpPr>
        <p:spPr>
          <a:xfrm flipV="1">
            <a:off x="1952909" y="1423837"/>
            <a:ext cx="7929" cy="440519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1000" y="2036450"/>
            <a:ext cx="1323439" cy="29165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Value of i’s debt </a:t>
            </a:r>
          </a:p>
          <a:p>
            <a:pPr algn="ctr"/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holding in j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95400" y="5789656"/>
                <a:ext cx="940483" cy="486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Arial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789656"/>
                <a:ext cx="940483" cy="4868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 flipV="1">
            <a:off x="1958958" y="5789656"/>
            <a:ext cx="5861610" cy="2477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252155" y="6029980"/>
            <a:ext cx="1577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Value of j</a:t>
            </a:r>
          </a:p>
        </p:txBody>
      </p:sp>
      <p:sp>
        <p:nvSpPr>
          <p:cNvPr id="51" name="Freeform 50"/>
          <p:cNvSpPr/>
          <p:nvPr/>
        </p:nvSpPr>
        <p:spPr>
          <a:xfrm>
            <a:off x="4208386" y="2474949"/>
            <a:ext cx="3274789" cy="1300400"/>
          </a:xfrm>
          <a:custGeom>
            <a:avLst/>
            <a:gdLst>
              <a:gd name="connsiteX0" fmla="*/ 0 w 3000375"/>
              <a:gd name="connsiteY0" fmla="*/ 1562100 h 1562100"/>
              <a:gd name="connsiteX1" fmla="*/ 1314450 w 3000375"/>
              <a:gd name="connsiteY1" fmla="*/ 0 h 1562100"/>
              <a:gd name="connsiteX2" fmla="*/ 3000375 w 3000375"/>
              <a:gd name="connsiteY2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0375" h="1562100">
                <a:moveTo>
                  <a:pt x="0" y="1562100"/>
                </a:moveTo>
                <a:lnTo>
                  <a:pt x="1314450" y="0"/>
                </a:lnTo>
                <a:lnTo>
                  <a:pt x="3000375" y="0"/>
                </a:ln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/>
          <p:cNvSpPr/>
          <p:nvPr/>
        </p:nvSpPr>
        <p:spPr>
          <a:xfrm>
            <a:off x="4792835" y="1564247"/>
            <a:ext cx="150656" cy="1447575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/>
          <p:cNvSpPr/>
          <p:nvPr/>
        </p:nvSpPr>
        <p:spPr>
          <a:xfrm>
            <a:off x="6456110" y="1423837"/>
            <a:ext cx="150656" cy="1721275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840478" y="1575628"/>
            <a:ext cx="206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writedowns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5516878" y="1423228"/>
            <a:ext cx="206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  <a:r>
              <a:rPr lang="en-US" sz="2400" dirty="0" smtClean="0"/>
              <a:t>ull debt </a:t>
            </a:r>
            <a:br>
              <a:rPr lang="en-US" sz="2400" dirty="0" smtClean="0"/>
            </a:br>
            <a:r>
              <a:rPr lang="en-US" sz="2400" dirty="0" smtClean="0"/>
              <a:t>value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0"/>
            <a:ext cx="56388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Discontinuous Losses</a:t>
            </a:r>
          </a:p>
        </p:txBody>
      </p:sp>
    </p:spTree>
    <p:extLst>
      <p:ext uri="{BB962C8B-B14F-4D97-AF65-F5344CB8AC3E}">
        <p14:creationId xmlns:p14="http://schemas.microsoft.com/office/powerpoint/2010/main" val="2872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ight Brace 51"/>
          <p:cNvSpPr/>
          <p:nvPr/>
        </p:nvSpPr>
        <p:spPr>
          <a:xfrm>
            <a:off x="3266955" y="1571625"/>
            <a:ext cx="150656" cy="1432814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2851202" y="4572000"/>
            <a:ext cx="1369534" cy="123518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86000" y="1371600"/>
            <a:ext cx="206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disorderly default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2590800" y="2539172"/>
            <a:ext cx="3339320" cy="2992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76200" y="0"/>
            <a:ext cx="69342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Discontinuous Losses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952909" y="1423837"/>
            <a:ext cx="7929" cy="440519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295400" y="5789656"/>
                <a:ext cx="940483" cy="486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Arial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789656"/>
                <a:ext cx="940483" cy="4868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1958958" y="5789656"/>
            <a:ext cx="5861610" cy="2477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4208386" y="2474949"/>
            <a:ext cx="3274789" cy="1300400"/>
          </a:xfrm>
          <a:custGeom>
            <a:avLst/>
            <a:gdLst>
              <a:gd name="connsiteX0" fmla="*/ 0 w 3000375"/>
              <a:gd name="connsiteY0" fmla="*/ 1562100 h 1562100"/>
              <a:gd name="connsiteX1" fmla="*/ 1314450 w 3000375"/>
              <a:gd name="connsiteY1" fmla="*/ 0 h 1562100"/>
              <a:gd name="connsiteX2" fmla="*/ 3000375 w 3000375"/>
              <a:gd name="connsiteY2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0375" h="1562100">
                <a:moveTo>
                  <a:pt x="0" y="1562100"/>
                </a:moveTo>
                <a:lnTo>
                  <a:pt x="1314450" y="0"/>
                </a:lnTo>
                <a:lnTo>
                  <a:pt x="3000375" y="0"/>
                </a:ln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>
            <a:off x="4792835" y="1564247"/>
            <a:ext cx="150656" cy="1447575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>
            <a:off x="6456110" y="1423837"/>
            <a:ext cx="150656" cy="1721275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40478" y="1575628"/>
            <a:ext cx="206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writedowns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516878" y="1423228"/>
            <a:ext cx="206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  <a:r>
              <a:rPr lang="en-US" sz="2400" dirty="0" smtClean="0"/>
              <a:t>ull debt </a:t>
            </a:r>
            <a:br>
              <a:rPr lang="en-US" sz="2400" dirty="0" smtClean="0"/>
            </a:br>
            <a:r>
              <a:rPr lang="en-US" sz="2400" dirty="0" smtClean="0"/>
              <a:t>value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2036450"/>
            <a:ext cx="1323439" cy="29165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Value of i’s debt </a:t>
            </a:r>
          </a:p>
          <a:p>
            <a:pPr algn="ctr"/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holding in j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52155" y="6029980"/>
            <a:ext cx="1577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Value of j</a:t>
            </a:r>
          </a:p>
        </p:txBody>
      </p:sp>
    </p:spTree>
    <p:extLst>
      <p:ext uri="{BB962C8B-B14F-4D97-AF65-F5344CB8AC3E}">
        <p14:creationId xmlns:p14="http://schemas.microsoft.com/office/powerpoint/2010/main" val="18146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638800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dirty="0" smtClean="0">
              <a:latin typeface="Corbel" panose="020B0503020204020204" pitchFamily="34" charset="0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Corbel" panose="020B0503020204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500" dirty="0" smtClean="0">
                <a:latin typeface="Corbel" panose="020B0503020204020204" pitchFamily="34" charset="0"/>
              </a:rPr>
              <a:t>The equilibria form a complete lattice.</a:t>
            </a:r>
          </a:p>
          <a:p>
            <a:pPr>
              <a:spcAft>
                <a:spcPts val="1200"/>
              </a:spcAft>
            </a:pPr>
            <a:r>
              <a:rPr lang="en-US" sz="3500" dirty="0" smtClean="0">
                <a:latin typeface="Corbel" panose="020B0503020204020204" pitchFamily="34" charset="0"/>
              </a:rPr>
              <a:t>We focus on the unique “best-case” equilibrium where the fewest organizations fail.</a:t>
            </a:r>
          </a:p>
          <a:p>
            <a:pPr>
              <a:spcAft>
                <a:spcPts val="1200"/>
              </a:spcAft>
            </a:pPr>
            <a:r>
              <a:rPr lang="en-US" sz="3500" dirty="0" smtClean="0">
                <a:latin typeface="Corbel" panose="020B0503020204020204" pitchFamily="34" charset="0"/>
              </a:rPr>
              <a:t>Easy algorithm to find it:  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Corbel" panose="020B0503020204020204" pitchFamily="34" charset="0"/>
              </a:rPr>
              <a:t>Identify organizations that fail even if no others do (called a </a:t>
            </a:r>
            <a:r>
              <a:rPr lang="en-US" b="1" dirty="0" smtClean="0">
                <a:latin typeface="Corbel" panose="020B0503020204020204" pitchFamily="34" charset="0"/>
              </a:rPr>
              <a:t>first failure</a:t>
            </a:r>
            <a:r>
              <a:rPr lang="en-US" dirty="0" smtClean="0">
                <a:latin typeface="Corbel" panose="020B0503020204020204" pitchFamily="34" charset="0"/>
              </a:rPr>
              <a:t>).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Corbel" panose="020B0503020204020204" pitchFamily="34" charset="0"/>
              </a:rPr>
              <a:t>Identify those that fail due to the failures identified above.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Corbel" panose="020B0503020204020204" pitchFamily="34" charset="0"/>
              </a:rPr>
              <a:t>Iterate.</a:t>
            </a:r>
          </a:p>
          <a:p>
            <a:pPr>
              <a:spcAft>
                <a:spcPts val="1200"/>
              </a:spcAft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78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83058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n-US" sz="36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Equilibria</a:t>
            </a:r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: Consistent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91406" y="1170801"/>
                <a:ext cx="3361189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𝑣</m:t>
                      </m:r>
                      <m:r>
                        <a:rPr lang="en-US" sz="3000" b="1" i="1">
                          <a:latin typeface="Cambria Math"/>
                          <a:cs typeface="Arial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/>
                          <a:cs typeface="Arial" charset="0"/>
                        </a:rPr>
                        <m:t>𝑨</m:t>
                      </m:r>
                      <m:r>
                        <a:rPr lang="en-US" sz="3000" i="1"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[</m:t>
                      </m:r>
                      <m:r>
                        <a:rPr lang="en-US" sz="3000" b="1" i="1" smtClean="0">
                          <a:latin typeface="Cambria Math"/>
                          <a:cs typeface="Arial" charset="0"/>
                        </a:rPr>
                        <m:t>𝑫</m:t>
                      </m:r>
                      <m:r>
                        <a:rPr lang="en-US" sz="3000" i="1">
                          <a:latin typeface="Cambria Math"/>
                          <a:cs typeface="Arial" charset="0"/>
                        </a:rPr>
                        <m:t>𝑝</m:t>
                      </m:r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−</m:t>
                      </m:r>
                      <m:r>
                        <a:rPr lang="en-US" sz="3000" b="0" i="1" smtClean="0">
                          <a:solidFill>
                            <a:srgbClr val="C00000"/>
                          </a:solidFill>
                          <a:latin typeface="Cambria Math"/>
                          <a:cs typeface="Arial" charset="0"/>
                        </a:rPr>
                        <m:t>𝑏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charset="0"/>
                            </a:rPr>
                            <m:t>𝑣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]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06" y="1170801"/>
                <a:ext cx="3361189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1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71" y="445699"/>
            <a:ext cx="5475775" cy="32317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6" y="3043643"/>
            <a:ext cx="7010400" cy="4137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972" y="636367"/>
            <a:ext cx="5475775" cy="3231757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1423565" y="1123930"/>
            <a:ext cx="2157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cs typeface="Arial" charset="0"/>
              </a:rPr>
              <a:t>Rochet, Tirole (1996</a:t>
            </a:r>
            <a:r>
              <a:rPr lang="de-DE" sz="1600" dirty="0" smtClean="0">
                <a:cs typeface="Arial" charset="0"/>
              </a:rPr>
              <a:t>) 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676400" y="1828800"/>
            <a:ext cx="2249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cs typeface="Arial" charset="0"/>
              </a:rPr>
              <a:t>Kiyotaki, Moore (1997</a:t>
            </a:r>
            <a:r>
              <a:rPr lang="de-DE" sz="1600" dirty="0" smtClean="0">
                <a:cs typeface="Arial" charset="0"/>
              </a:rPr>
              <a:t>)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076729" y="1447800"/>
            <a:ext cx="1895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cs typeface="Arial" charset="0"/>
              </a:rPr>
              <a:t>Allen, Gale (2000</a:t>
            </a:r>
            <a:r>
              <a:rPr lang="de-DE" sz="1600" dirty="0" smtClean="0">
                <a:cs typeface="Arial" charset="0"/>
              </a:rPr>
              <a:t>)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133295" y="1261646"/>
            <a:ext cx="2020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cs typeface="Arial" charset="0"/>
              </a:rPr>
              <a:t>Gai,Kapadia</a:t>
            </a:r>
            <a:r>
              <a:rPr lang="en-US" sz="1600" dirty="0">
                <a:cs typeface="Arial" charset="0"/>
              </a:rPr>
              <a:t> (2009)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76200" y="2835180"/>
            <a:ext cx="1753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cs typeface="Arial" charset="0"/>
              </a:rPr>
              <a:t>Billio</a:t>
            </a:r>
            <a:r>
              <a:rPr lang="en-US" sz="1600" dirty="0">
                <a:cs typeface="Arial" charset="0"/>
              </a:rPr>
              <a:t> et al (2011</a:t>
            </a:r>
            <a:r>
              <a:rPr lang="en-US" sz="1600" dirty="0" smtClean="0">
                <a:cs typeface="Arial" charset="0"/>
              </a:rPr>
              <a:t>)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895600" y="4233446"/>
            <a:ext cx="3607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cs typeface="Arial" charset="0"/>
              </a:rPr>
              <a:t>Lorenza, Battiston, Schweitzer </a:t>
            </a:r>
            <a:r>
              <a:rPr lang="en-US" sz="1600" dirty="0">
                <a:cs typeface="Arial" charset="0"/>
              </a:rPr>
              <a:t>(2009</a:t>
            </a:r>
            <a:r>
              <a:rPr lang="en-US" sz="1600" dirty="0" smtClean="0">
                <a:cs typeface="Arial" charset="0"/>
              </a:rPr>
              <a:t>)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815008" y="5071646"/>
            <a:ext cx="39667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cs typeface="Arial" charset="0"/>
              </a:rPr>
              <a:t>Cabrales</a:t>
            </a:r>
            <a:r>
              <a:rPr lang="en-US" sz="1600" dirty="0">
                <a:cs typeface="Arial" charset="0"/>
              </a:rPr>
              <a:t>, </a:t>
            </a:r>
            <a:r>
              <a:rPr lang="en-US" sz="1600" dirty="0" err="1">
                <a:cs typeface="Arial" charset="0"/>
              </a:rPr>
              <a:t>Gottardi</a:t>
            </a:r>
            <a:r>
              <a:rPr lang="en-US" sz="1600" dirty="0">
                <a:cs typeface="Arial" charset="0"/>
              </a:rPr>
              <a:t>, Vega-Redondo (2011</a:t>
            </a:r>
            <a:r>
              <a:rPr lang="en-US" sz="1600" dirty="0" smtClean="0">
                <a:cs typeface="Arial" charset="0"/>
              </a:rPr>
              <a:t>)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2286000" y="4690646"/>
            <a:ext cx="45427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cs typeface="Arial" charset="0"/>
              </a:rPr>
              <a:t>Acemoglu</a:t>
            </a:r>
            <a:r>
              <a:rPr lang="en-US" sz="1600" dirty="0">
                <a:cs typeface="Arial" charset="0"/>
              </a:rPr>
              <a:t>, </a:t>
            </a:r>
            <a:r>
              <a:rPr lang="en-US" sz="1600" dirty="0" err="1">
                <a:cs typeface="Arial" charset="0"/>
              </a:rPr>
              <a:t>Carvalho</a:t>
            </a:r>
            <a:r>
              <a:rPr lang="en-US" sz="1600" dirty="0">
                <a:cs typeface="Arial" charset="0"/>
              </a:rPr>
              <a:t>, </a:t>
            </a:r>
            <a:r>
              <a:rPr lang="en-US" sz="1600" dirty="0" err="1">
                <a:cs typeface="Arial" charset="0"/>
              </a:rPr>
              <a:t>Ozdaglar</a:t>
            </a:r>
            <a:r>
              <a:rPr lang="en-US" sz="1600" dirty="0">
                <a:cs typeface="Arial" charset="0"/>
              </a:rPr>
              <a:t>, </a:t>
            </a:r>
            <a:r>
              <a:rPr lang="en-US" sz="1600" dirty="0" err="1">
                <a:cs typeface="Arial" charset="0"/>
              </a:rPr>
              <a:t>Tahbaz-Salehi</a:t>
            </a:r>
            <a:r>
              <a:rPr lang="en-US" sz="1600" dirty="0">
                <a:cs typeface="Arial" charset="0"/>
              </a:rPr>
              <a:t> (2012</a:t>
            </a:r>
            <a:r>
              <a:rPr lang="en-US" sz="1600" dirty="0" smtClean="0">
                <a:cs typeface="Arial" charset="0"/>
              </a:rPr>
              <a:t>) 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1134339" y="5410200"/>
            <a:ext cx="3932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cs typeface="Arial" charset="0"/>
              </a:rPr>
              <a:t>Acemoglu</a:t>
            </a:r>
            <a:r>
              <a:rPr lang="en-US" sz="1600" dirty="0">
                <a:cs typeface="Arial" charset="0"/>
              </a:rPr>
              <a:t>, </a:t>
            </a:r>
            <a:r>
              <a:rPr lang="en-US" sz="1600" dirty="0" err="1">
                <a:cs typeface="Arial" charset="0"/>
              </a:rPr>
              <a:t>Ozdaglar</a:t>
            </a:r>
            <a:r>
              <a:rPr lang="en-US" sz="1600" dirty="0">
                <a:cs typeface="Arial" charset="0"/>
              </a:rPr>
              <a:t>, </a:t>
            </a:r>
            <a:r>
              <a:rPr lang="en-US" sz="1600" dirty="0" err="1">
                <a:cs typeface="Arial" charset="0"/>
              </a:rPr>
              <a:t>Tahbaz-Salehi</a:t>
            </a:r>
            <a:r>
              <a:rPr lang="en-US" sz="1600" dirty="0">
                <a:cs typeface="Arial" charset="0"/>
              </a:rPr>
              <a:t> (</a:t>
            </a:r>
            <a:r>
              <a:rPr lang="en-US" sz="1600" dirty="0" smtClean="0">
                <a:cs typeface="Arial" charset="0"/>
              </a:rPr>
              <a:t>2013</a:t>
            </a:r>
            <a:r>
              <a:rPr lang="en-US" sz="1600" dirty="0">
                <a:cs typeface="Arial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92234" y="3192216"/>
            <a:ext cx="266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cs typeface="Arial" charset="0"/>
              </a:rPr>
              <a:t>Eisenberg</a:t>
            </a:r>
            <a:r>
              <a:rPr lang="de-DE" sz="1600" dirty="0">
                <a:cs typeface="Arial" charset="0"/>
              </a:rPr>
              <a:t>, Noe (2001</a:t>
            </a:r>
            <a:r>
              <a:rPr lang="de-DE" sz="1600" dirty="0" smtClean="0">
                <a:cs typeface="Arial" charset="0"/>
              </a:rPr>
              <a:t>)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410877" y="20615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cs typeface="Arial" charset="0"/>
              </a:rPr>
              <a:t>Babus</a:t>
            </a:r>
            <a:r>
              <a:rPr lang="en-US" sz="1600" dirty="0">
                <a:cs typeface="Arial" charset="0"/>
              </a:rPr>
              <a:t> (2009</a:t>
            </a:r>
            <a:r>
              <a:rPr lang="en-US" sz="1600" dirty="0" smtClean="0">
                <a:cs typeface="Arial" charset="0"/>
              </a:rPr>
              <a:t>)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206161" y="2438400"/>
            <a:ext cx="19848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cs typeface="Arial" charset="0"/>
              </a:rPr>
              <a:t>Allen, </a:t>
            </a:r>
            <a:r>
              <a:rPr lang="en-US" sz="1600" dirty="0" err="1">
                <a:cs typeface="Arial" charset="0"/>
              </a:rPr>
              <a:t>Babus</a:t>
            </a:r>
            <a:r>
              <a:rPr lang="en-US" sz="1600" dirty="0">
                <a:cs typeface="Arial" charset="0"/>
              </a:rPr>
              <a:t> (2009</a:t>
            </a:r>
            <a:r>
              <a:rPr lang="en-US" sz="1600" dirty="0" smtClean="0">
                <a:cs typeface="Arial" charset="0"/>
              </a:rPr>
              <a:t>)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5562600" y="1718846"/>
            <a:ext cx="2131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cs typeface="Arial" charset="0"/>
              </a:rPr>
              <a:t>Blume</a:t>
            </a:r>
            <a:r>
              <a:rPr lang="en-US" sz="1600" dirty="0">
                <a:cs typeface="Arial" charset="0"/>
              </a:rPr>
              <a:t> et al (2011ab</a:t>
            </a:r>
            <a:r>
              <a:rPr lang="en-US" sz="1600" dirty="0" smtClean="0">
                <a:cs typeface="Arial" charset="0"/>
              </a:rPr>
              <a:t>) 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7149404" y="2480846"/>
            <a:ext cx="1765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cs typeface="Arial" charset="0"/>
              </a:rPr>
              <a:t>Demange</a:t>
            </a:r>
            <a:r>
              <a:rPr lang="en-US" sz="1600" dirty="0">
                <a:cs typeface="Arial" charset="0"/>
              </a:rPr>
              <a:t> (2011</a:t>
            </a:r>
            <a:r>
              <a:rPr lang="en-US" sz="1600" dirty="0" smtClean="0">
                <a:cs typeface="Arial" charset="0"/>
              </a:rPr>
              <a:t>) 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4950553" y="2209800"/>
            <a:ext cx="2288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cs typeface="Arial" charset="0"/>
              </a:rPr>
              <a:t>Diebold, </a:t>
            </a:r>
            <a:r>
              <a:rPr lang="en-US" sz="1600" dirty="0" err="1">
                <a:cs typeface="Arial" charset="0"/>
              </a:rPr>
              <a:t>Yilmaz</a:t>
            </a:r>
            <a:r>
              <a:rPr lang="en-US" sz="1600" dirty="0">
                <a:cs typeface="Arial" charset="0"/>
              </a:rPr>
              <a:t> (2011</a:t>
            </a:r>
            <a:r>
              <a:rPr lang="en-US" sz="1600" dirty="0" smtClean="0">
                <a:cs typeface="Arial" charset="0"/>
              </a:rPr>
              <a:t>) 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5867400" y="2895600"/>
            <a:ext cx="3102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cs typeface="Arial" charset="0"/>
              </a:rPr>
              <a:t>Dette</a:t>
            </a:r>
            <a:r>
              <a:rPr lang="en-US" sz="1600" dirty="0">
                <a:cs typeface="Arial" charset="0"/>
              </a:rPr>
              <a:t> , </a:t>
            </a:r>
            <a:r>
              <a:rPr lang="en-US" sz="1600" dirty="0" err="1">
                <a:cs typeface="Arial" charset="0"/>
              </a:rPr>
              <a:t>Pauls</a:t>
            </a:r>
            <a:r>
              <a:rPr lang="en-US" sz="1600" dirty="0">
                <a:cs typeface="Arial" charset="0"/>
              </a:rPr>
              <a:t>, </a:t>
            </a:r>
            <a:r>
              <a:rPr lang="en-US" sz="1600" dirty="0" err="1">
                <a:cs typeface="Arial" charset="0"/>
              </a:rPr>
              <a:t>Rockmore</a:t>
            </a:r>
            <a:r>
              <a:rPr lang="en-US" sz="1600" dirty="0">
                <a:cs typeface="Arial" charset="0"/>
              </a:rPr>
              <a:t> (2011</a:t>
            </a:r>
            <a:r>
              <a:rPr lang="en-US" sz="1600" dirty="0" smtClean="0">
                <a:cs typeface="Arial" charset="0"/>
              </a:rPr>
              <a:t>) 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2286000" y="5893074"/>
            <a:ext cx="3682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cs typeface="Arial" charset="0"/>
              </a:rPr>
              <a:t>Cohen-Cole, </a:t>
            </a:r>
            <a:r>
              <a:rPr lang="en-US" sz="1600" dirty="0" err="1">
                <a:cs typeface="Arial" charset="0"/>
              </a:rPr>
              <a:t>Petacchini</a:t>
            </a:r>
            <a:r>
              <a:rPr lang="en-US" sz="1600" dirty="0">
                <a:cs typeface="Arial" charset="0"/>
              </a:rPr>
              <a:t>, </a:t>
            </a:r>
            <a:r>
              <a:rPr lang="en-US" sz="1600" dirty="0" err="1">
                <a:cs typeface="Arial" charset="0"/>
              </a:rPr>
              <a:t>Zenou</a:t>
            </a:r>
            <a:r>
              <a:rPr lang="en-US" sz="1600" dirty="0">
                <a:cs typeface="Arial" charset="0"/>
              </a:rPr>
              <a:t> (2012</a:t>
            </a:r>
            <a:r>
              <a:rPr lang="en-US" sz="1600" dirty="0" smtClean="0">
                <a:cs typeface="Arial" charset="0"/>
              </a:rPr>
              <a:t>)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3071386" y="6248400"/>
            <a:ext cx="3786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cs typeface="Arial" charset="0"/>
              </a:rPr>
              <a:t>Gouriéroux</a:t>
            </a:r>
            <a:r>
              <a:rPr lang="en-US" sz="1600" dirty="0">
                <a:cs typeface="Arial" charset="0"/>
              </a:rPr>
              <a:t>, </a:t>
            </a:r>
            <a:r>
              <a:rPr lang="en-US" sz="1600" dirty="0" err="1">
                <a:cs typeface="Arial" charset="0"/>
              </a:rPr>
              <a:t>Héam</a:t>
            </a:r>
            <a:r>
              <a:rPr lang="en-US" sz="1600" dirty="0">
                <a:cs typeface="Arial" charset="0"/>
              </a:rPr>
              <a:t>, </a:t>
            </a:r>
            <a:r>
              <a:rPr lang="en-US" sz="1600" dirty="0" err="1">
                <a:cs typeface="Arial" charset="0"/>
              </a:rPr>
              <a:t>Monfort</a:t>
            </a:r>
            <a:r>
              <a:rPr lang="en-US" sz="1600" dirty="0">
                <a:cs typeface="Arial" charset="0"/>
              </a:rPr>
              <a:t> (2012</a:t>
            </a:r>
            <a:r>
              <a:rPr lang="en-US" sz="1600" dirty="0" smtClean="0">
                <a:cs typeface="Arial" charset="0"/>
              </a:rPr>
              <a:t>)        </a:t>
            </a:r>
            <a:endParaRPr lang="en-US" sz="1600" dirty="0">
              <a:cs typeface="Arial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76200" y="0"/>
            <a:ext cx="5410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Growing Literature</a:t>
            </a:r>
          </a:p>
        </p:txBody>
      </p:sp>
    </p:spTree>
    <p:extLst>
      <p:ext uri="{BB962C8B-B14F-4D97-AF65-F5344CB8AC3E}">
        <p14:creationId xmlns:p14="http://schemas.microsoft.com/office/powerpoint/2010/main" val="21641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6388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dirty="0" smtClean="0">
              <a:latin typeface="Corbel" panose="020B0503020204020204" pitchFamily="34" charset="0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Corbel" panose="020B0503020204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500" dirty="0" smtClean="0">
                <a:latin typeface="Corbel" panose="020B0503020204020204" pitchFamily="34" charset="0"/>
              </a:rPr>
              <a:t>Owner-operated firms that own shares of each other.</a:t>
            </a:r>
          </a:p>
          <a:p>
            <a:pPr>
              <a:spcAft>
                <a:spcPts val="1200"/>
              </a:spcAft>
            </a:pPr>
            <a:r>
              <a:rPr lang="en-US" sz="3500" dirty="0" smtClean="0">
                <a:latin typeface="Corbel" panose="020B0503020204020204" pitchFamily="34" charset="0"/>
              </a:rPr>
              <a:t>“Privately held” part accrues to owner.</a:t>
            </a:r>
          </a:p>
          <a:p>
            <a:pPr>
              <a:spcAft>
                <a:spcPts val="1200"/>
              </a:spcAft>
            </a:pPr>
            <a:r>
              <a:rPr lang="en-US" sz="3500" dirty="0" smtClean="0">
                <a:latin typeface="Corbel" panose="020B0503020204020204" pitchFamily="34" charset="0"/>
              </a:rPr>
              <a:t>Owner withdraws key capital if total value accruing is less than a threshold; loss in productivity.</a:t>
            </a:r>
          </a:p>
          <a:p>
            <a:pPr>
              <a:spcAft>
                <a:spcPts val="1200"/>
              </a:spcAft>
            </a:pPr>
            <a:endParaRPr lang="en-US" sz="3500" dirty="0" smtClean="0">
              <a:latin typeface="Corbel" panose="020B0503020204020204" pitchFamily="34" charset="0"/>
            </a:endParaRPr>
          </a:p>
        </p:txBody>
      </p:sp>
      <p:sp>
        <p:nvSpPr>
          <p:cNvPr id="978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83058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Foundations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91406" y="1170801"/>
                <a:ext cx="3361189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𝑣</m:t>
                      </m:r>
                      <m:r>
                        <a:rPr lang="en-US" sz="3000" b="1" i="1">
                          <a:latin typeface="Cambria Math"/>
                          <a:cs typeface="Arial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/>
                          <a:cs typeface="Arial" charset="0"/>
                        </a:rPr>
                        <m:t>𝑨</m:t>
                      </m:r>
                      <m:r>
                        <a:rPr lang="en-US" sz="3000" i="1"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[</m:t>
                      </m:r>
                      <m:r>
                        <a:rPr lang="en-US" sz="3000" b="1" i="1" smtClean="0">
                          <a:latin typeface="Cambria Math"/>
                          <a:cs typeface="Arial" charset="0"/>
                        </a:rPr>
                        <m:t>𝑫</m:t>
                      </m:r>
                      <m:r>
                        <a:rPr lang="en-US" sz="3000" i="1">
                          <a:latin typeface="Cambria Math"/>
                          <a:cs typeface="Arial" charset="0"/>
                        </a:rPr>
                        <m:t>𝑝</m:t>
                      </m:r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−</m:t>
                      </m:r>
                      <m:r>
                        <a:rPr lang="en-US" sz="3000" b="0" i="1" smtClean="0">
                          <a:solidFill>
                            <a:srgbClr val="C00000"/>
                          </a:solidFill>
                          <a:latin typeface="Cambria Math"/>
                          <a:cs typeface="Arial" charset="0"/>
                        </a:rPr>
                        <m:t>𝑏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charset="0"/>
                            </a:rPr>
                            <m:t>𝑣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  <a:cs typeface="Arial" charset="0"/>
                        </a:rPr>
                        <m:t>]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06" y="1170801"/>
                <a:ext cx="3361189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6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0529" y="2432689"/>
            <a:ext cx="8222940" cy="2403783"/>
            <a:chOff x="460529" y="2432689"/>
            <a:chExt cx="8222940" cy="2403783"/>
          </a:xfrm>
        </p:grpSpPr>
        <p:sp>
          <p:nvSpPr>
            <p:cNvPr id="5" name="Freeform 4"/>
            <p:cNvSpPr/>
            <p:nvPr/>
          </p:nvSpPr>
          <p:spPr>
            <a:xfrm rot="16200000">
              <a:off x="260214" y="2633004"/>
              <a:ext cx="2403783" cy="2003153"/>
            </a:xfrm>
            <a:custGeom>
              <a:avLst/>
              <a:gdLst>
                <a:gd name="connsiteX0" fmla="*/ 0 w 2003152"/>
                <a:gd name="connsiteY0" fmla="*/ 100158 h 2403782"/>
                <a:gd name="connsiteX1" fmla="*/ 100158 w 2003152"/>
                <a:gd name="connsiteY1" fmla="*/ 0 h 2403782"/>
                <a:gd name="connsiteX2" fmla="*/ 1902994 w 2003152"/>
                <a:gd name="connsiteY2" fmla="*/ 0 h 2403782"/>
                <a:gd name="connsiteX3" fmla="*/ 2003152 w 2003152"/>
                <a:gd name="connsiteY3" fmla="*/ 100158 h 2403782"/>
                <a:gd name="connsiteX4" fmla="*/ 2003152 w 2003152"/>
                <a:gd name="connsiteY4" fmla="*/ 2303624 h 2403782"/>
                <a:gd name="connsiteX5" fmla="*/ 1902994 w 2003152"/>
                <a:gd name="connsiteY5" fmla="*/ 2403782 h 2403782"/>
                <a:gd name="connsiteX6" fmla="*/ 100158 w 2003152"/>
                <a:gd name="connsiteY6" fmla="*/ 2403782 h 2403782"/>
                <a:gd name="connsiteX7" fmla="*/ 0 w 2003152"/>
                <a:gd name="connsiteY7" fmla="*/ 2303624 h 2403782"/>
                <a:gd name="connsiteX8" fmla="*/ 0 w 2003152"/>
                <a:gd name="connsiteY8" fmla="*/ 100158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152" h="2403782">
                  <a:moveTo>
                    <a:pt x="1919687" y="1"/>
                  </a:moveTo>
                  <a:cubicBezTo>
                    <a:pt x="1965783" y="1"/>
                    <a:pt x="2003152" y="53811"/>
                    <a:pt x="2003152" y="120190"/>
                  </a:cubicBezTo>
                  <a:lnTo>
                    <a:pt x="2003152" y="2283592"/>
                  </a:lnTo>
                  <a:cubicBezTo>
                    <a:pt x="2003152" y="2349971"/>
                    <a:pt x="1965783" y="2403781"/>
                    <a:pt x="1919687" y="2403781"/>
                  </a:cubicBezTo>
                  <a:lnTo>
                    <a:pt x="83465" y="2403781"/>
                  </a:lnTo>
                  <a:cubicBezTo>
                    <a:pt x="37369" y="2403781"/>
                    <a:pt x="0" y="2349971"/>
                    <a:pt x="0" y="2283592"/>
                  </a:cubicBezTo>
                  <a:lnTo>
                    <a:pt x="0" y="120190"/>
                  </a:lnTo>
                  <a:cubicBezTo>
                    <a:pt x="0" y="53811"/>
                    <a:pt x="37369" y="1"/>
                    <a:pt x="83465" y="1"/>
                  </a:cubicBezTo>
                  <a:lnTo>
                    <a:pt x="1919687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680" tIns="78868" rIns="102236" bIns="1602521" numCol="1" spcCol="1270" anchor="t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861160" y="2432690"/>
              <a:ext cx="1492348" cy="2403782"/>
            </a:xfrm>
            <a:custGeom>
              <a:avLst/>
              <a:gdLst>
                <a:gd name="connsiteX0" fmla="*/ 0 w 1492348"/>
                <a:gd name="connsiteY0" fmla="*/ 0 h 2403782"/>
                <a:gd name="connsiteX1" fmla="*/ 1492348 w 1492348"/>
                <a:gd name="connsiteY1" fmla="*/ 0 h 2403782"/>
                <a:gd name="connsiteX2" fmla="*/ 1492348 w 1492348"/>
                <a:gd name="connsiteY2" fmla="*/ 2403782 h 2403782"/>
                <a:gd name="connsiteX3" fmla="*/ 0 w 1492348"/>
                <a:gd name="connsiteY3" fmla="*/ 2403782 h 2403782"/>
                <a:gd name="connsiteX4" fmla="*/ 0 w 1492348"/>
                <a:gd name="connsiteY4" fmla="*/ 0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348" h="2403782">
                  <a:moveTo>
                    <a:pt x="0" y="0"/>
                  </a:moveTo>
                  <a:lnTo>
                    <a:pt x="1492348" y="0"/>
                  </a:lnTo>
                  <a:lnTo>
                    <a:pt x="1492348" y="2403782"/>
                  </a:lnTo>
                  <a:lnTo>
                    <a:pt x="0" y="24037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3444" rIns="0" bIns="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Model</a:t>
              </a:r>
              <a:endParaRPr lang="en-US" sz="1900" kern="12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16200000">
              <a:off x="2333476" y="2633004"/>
              <a:ext cx="2403783" cy="2003153"/>
            </a:xfrm>
            <a:custGeom>
              <a:avLst/>
              <a:gdLst>
                <a:gd name="connsiteX0" fmla="*/ 0 w 2003152"/>
                <a:gd name="connsiteY0" fmla="*/ 100158 h 2403782"/>
                <a:gd name="connsiteX1" fmla="*/ 100158 w 2003152"/>
                <a:gd name="connsiteY1" fmla="*/ 0 h 2403782"/>
                <a:gd name="connsiteX2" fmla="*/ 1902994 w 2003152"/>
                <a:gd name="connsiteY2" fmla="*/ 0 h 2403782"/>
                <a:gd name="connsiteX3" fmla="*/ 2003152 w 2003152"/>
                <a:gd name="connsiteY3" fmla="*/ 100158 h 2403782"/>
                <a:gd name="connsiteX4" fmla="*/ 2003152 w 2003152"/>
                <a:gd name="connsiteY4" fmla="*/ 2303624 h 2403782"/>
                <a:gd name="connsiteX5" fmla="*/ 1902994 w 2003152"/>
                <a:gd name="connsiteY5" fmla="*/ 2403782 h 2403782"/>
                <a:gd name="connsiteX6" fmla="*/ 100158 w 2003152"/>
                <a:gd name="connsiteY6" fmla="*/ 2403782 h 2403782"/>
                <a:gd name="connsiteX7" fmla="*/ 0 w 2003152"/>
                <a:gd name="connsiteY7" fmla="*/ 2303624 h 2403782"/>
                <a:gd name="connsiteX8" fmla="*/ 0 w 2003152"/>
                <a:gd name="connsiteY8" fmla="*/ 100158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152" h="2403782">
                  <a:moveTo>
                    <a:pt x="1919687" y="1"/>
                  </a:moveTo>
                  <a:cubicBezTo>
                    <a:pt x="1965783" y="1"/>
                    <a:pt x="2003152" y="53811"/>
                    <a:pt x="2003152" y="120190"/>
                  </a:cubicBezTo>
                  <a:lnTo>
                    <a:pt x="2003152" y="2283592"/>
                  </a:lnTo>
                  <a:cubicBezTo>
                    <a:pt x="2003152" y="2349971"/>
                    <a:pt x="1965783" y="2403781"/>
                    <a:pt x="1919687" y="2403781"/>
                  </a:cubicBezTo>
                  <a:lnTo>
                    <a:pt x="83465" y="2403781"/>
                  </a:lnTo>
                  <a:cubicBezTo>
                    <a:pt x="37369" y="2403781"/>
                    <a:pt x="0" y="2349971"/>
                    <a:pt x="0" y="2283592"/>
                  </a:cubicBezTo>
                  <a:lnTo>
                    <a:pt x="0" y="120190"/>
                  </a:lnTo>
                  <a:cubicBezTo>
                    <a:pt x="0" y="53811"/>
                    <a:pt x="37369" y="1"/>
                    <a:pt x="83465" y="1"/>
                  </a:cubicBezTo>
                  <a:lnTo>
                    <a:pt x="1919687" y="1"/>
                  </a:lnTo>
                  <a:close/>
                </a:path>
              </a:pathLst>
            </a:custGeom>
            <a:solidFill>
              <a:schemeClr val="tx2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680" tIns="78868" rIns="102236" bIns="1602521" numCol="1" spcCol="1270" anchor="t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chemeClr val="bg1"/>
                  </a:solidFill>
                </a:rPr>
                <a:t> </a:t>
              </a:r>
              <a:endParaRPr lang="en-US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Flowchart: Extract 7"/>
            <p:cNvSpPr/>
            <p:nvPr/>
          </p:nvSpPr>
          <p:spPr>
            <a:xfrm rot="5400000">
              <a:off x="2367125" y="4343756"/>
              <a:ext cx="353366" cy="300472"/>
            </a:xfrm>
            <a:prstGeom prst="flowChartExtra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2632365" y="2432690"/>
              <a:ext cx="1882963" cy="2403782"/>
            </a:xfrm>
            <a:custGeom>
              <a:avLst/>
              <a:gdLst>
                <a:gd name="connsiteX0" fmla="*/ 0 w 1492348"/>
                <a:gd name="connsiteY0" fmla="*/ 0 h 2403782"/>
                <a:gd name="connsiteX1" fmla="*/ 1492348 w 1492348"/>
                <a:gd name="connsiteY1" fmla="*/ 0 h 2403782"/>
                <a:gd name="connsiteX2" fmla="*/ 1492348 w 1492348"/>
                <a:gd name="connsiteY2" fmla="*/ 2403782 h 2403782"/>
                <a:gd name="connsiteX3" fmla="*/ 0 w 1492348"/>
                <a:gd name="connsiteY3" fmla="*/ 2403782 h 2403782"/>
                <a:gd name="connsiteX4" fmla="*/ 0 w 1492348"/>
                <a:gd name="connsiteY4" fmla="*/ 0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348" h="2403782">
                  <a:moveTo>
                    <a:pt x="0" y="0"/>
                  </a:moveTo>
                  <a:lnTo>
                    <a:pt x="1492348" y="0"/>
                  </a:lnTo>
                  <a:lnTo>
                    <a:pt x="1492348" y="2403782"/>
                  </a:lnTo>
                  <a:lnTo>
                    <a:pt x="0" y="24037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2296" rIns="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solidFill>
                    <a:schemeClr val="bg1"/>
                  </a:solidFill>
                </a:rPr>
                <a:t>Cascades</a:t>
              </a:r>
              <a:r>
                <a:rPr lang="en-US" sz="2400" b="1" kern="1200" dirty="0" smtClean="0">
                  <a:solidFill>
                    <a:schemeClr val="bg1"/>
                  </a:solidFill>
                </a:rPr>
                <a:t>   </a:t>
              </a:r>
              <a:r>
                <a:rPr lang="en-US" sz="2400" kern="1200" dirty="0" smtClean="0">
                  <a:solidFill>
                    <a:schemeClr val="bg1"/>
                  </a:solidFill>
                </a:rPr>
                <a:t>Diversification and Integration</a:t>
              </a:r>
              <a:endParaRPr lang="en-US" sz="2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4406740" y="2633004"/>
              <a:ext cx="2403782" cy="2003153"/>
            </a:xfrm>
            <a:custGeom>
              <a:avLst/>
              <a:gdLst>
                <a:gd name="connsiteX0" fmla="*/ 0 w 2003152"/>
                <a:gd name="connsiteY0" fmla="*/ 100158 h 2403782"/>
                <a:gd name="connsiteX1" fmla="*/ 100158 w 2003152"/>
                <a:gd name="connsiteY1" fmla="*/ 0 h 2403782"/>
                <a:gd name="connsiteX2" fmla="*/ 1902994 w 2003152"/>
                <a:gd name="connsiteY2" fmla="*/ 0 h 2403782"/>
                <a:gd name="connsiteX3" fmla="*/ 2003152 w 2003152"/>
                <a:gd name="connsiteY3" fmla="*/ 100158 h 2403782"/>
                <a:gd name="connsiteX4" fmla="*/ 2003152 w 2003152"/>
                <a:gd name="connsiteY4" fmla="*/ 2303624 h 2403782"/>
                <a:gd name="connsiteX5" fmla="*/ 1902994 w 2003152"/>
                <a:gd name="connsiteY5" fmla="*/ 2403782 h 2403782"/>
                <a:gd name="connsiteX6" fmla="*/ 100158 w 2003152"/>
                <a:gd name="connsiteY6" fmla="*/ 2403782 h 2403782"/>
                <a:gd name="connsiteX7" fmla="*/ 0 w 2003152"/>
                <a:gd name="connsiteY7" fmla="*/ 2303624 h 2403782"/>
                <a:gd name="connsiteX8" fmla="*/ 0 w 2003152"/>
                <a:gd name="connsiteY8" fmla="*/ 100158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152" h="2403782">
                  <a:moveTo>
                    <a:pt x="1919687" y="1"/>
                  </a:moveTo>
                  <a:cubicBezTo>
                    <a:pt x="1965783" y="1"/>
                    <a:pt x="2003152" y="53811"/>
                    <a:pt x="2003152" y="120190"/>
                  </a:cubicBezTo>
                  <a:lnTo>
                    <a:pt x="2003152" y="2283592"/>
                  </a:lnTo>
                  <a:cubicBezTo>
                    <a:pt x="2003152" y="2349971"/>
                    <a:pt x="1965783" y="2403781"/>
                    <a:pt x="1919687" y="2403781"/>
                  </a:cubicBezTo>
                  <a:lnTo>
                    <a:pt x="83465" y="2403781"/>
                  </a:lnTo>
                  <a:cubicBezTo>
                    <a:pt x="37369" y="2403781"/>
                    <a:pt x="0" y="2349971"/>
                    <a:pt x="0" y="2283592"/>
                  </a:cubicBezTo>
                  <a:lnTo>
                    <a:pt x="0" y="120190"/>
                  </a:lnTo>
                  <a:cubicBezTo>
                    <a:pt x="0" y="53811"/>
                    <a:pt x="37369" y="1"/>
                    <a:pt x="83465" y="1"/>
                  </a:cubicBezTo>
                  <a:lnTo>
                    <a:pt x="1919687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680" tIns="78866" rIns="102235" bIns="1602523" numCol="1" spcCol="1270" anchor="t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chemeClr val="bg1"/>
                  </a:solidFill>
                </a:rPr>
                <a:t> </a:t>
              </a:r>
              <a:endParaRPr lang="en-US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Flowchart: Extract 10"/>
            <p:cNvSpPr/>
            <p:nvPr/>
          </p:nvSpPr>
          <p:spPr>
            <a:xfrm rot="5400000">
              <a:off x="4440387" y="4343756"/>
              <a:ext cx="353366" cy="300472"/>
            </a:xfrm>
            <a:prstGeom prst="flowChartExtra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4876800" y="2432690"/>
              <a:ext cx="1623233" cy="2403782"/>
            </a:xfrm>
            <a:custGeom>
              <a:avLst/>
              <a:gdLst>
                <a:gd name="connsiteX0" fmla="*/ 0 w 1492348"/>
                <a:gd name="connsiteY0" fmla="*/ 0 h 2403782"/>
                <a:gd name="connsiteX1" fmla="*/ 1492348 w 1492348"/>
                <a:gd name="connsiteY1" fmla="*/ 0 h 2403782"/>
                <a:gd name="connsiteX2" fmla="*/ 1492348 w 1492348"/>
                <a:gd name="connsiteY2" fmla="*/ 2403782 h 2403782"/>
                <a:gd name="connsiteX3" fmla="*/ 0 w 1492348"/>
                <a:gd name="connsiteY3" fmla="*/ 2403782 h 2403782"/>
                <a:gd name="connsiteX4" fmla="*/ 0 w 1492348"/>
                <a:gd name="connsiteY4" fmla="*/ 0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348" h="2403782">
                  <a:moveTo>
                    <a:pt x="0" y="0"/>
                  </a:moveTo>
                  <a:lnTo>
                    <a:pt x="1492348" y="0"/>
                  </a:lnTo>
                  <a:lnTo>
                    <a:pt x="1492348" y="2403782"/>
                  </a:lnTo>
                  <a:lnTo>
                    <a:pt x="0" y="24037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9154" rIns="0" bIns="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Cascades: Core/ Periphery</a:t>
              </a:r>
              <a:endParaRPr lang="en-US" sz="1900" kern="12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16200000">
              <a:off x="6480002" y="2633004"/>
              <a:ext cx="2403782" cy="2003153"/>
            </a:xfrm>
            <a:custGeom>
              <a:avLst/>
              <a:gdLst>
                <a:gd name="connsiteX0" fmla="*/ 0 w 2003152"/>
                <a:gd name="connsiteY0" fmla="*/ 100158 h 2403782"/>
                <a:gd name="connsiteX1" fmla="*/ 100158 w 2003152"/>
                <a:gd name="connsiteY1" fmla="*/ 0 h 2403782"/>
                <a:gd name="connsiteX2" fmla="*/ 1902994 w 2003152"/>
                <a:gd name="connsiteY2" fmla="*/ 0 h 2403782"/>
                <a:gd name="connsiteX3" fmla="*/ 2003152 w 2003152"/>
                <a:gd name="connsiteY3" fmla="*/ 100158 h 2403782"/>
                <a:gd name="connsiteX4" fmla="*/ 2003152 w 2003152"/>
                <a:gd name="connsiteY4" fmla="*/ 2303624 h 2403782"/>
                <a:gd name="connsiteX5" fmla="*/ 1902994 w 2003152"/>
                <a:gd name="connsiteY5" fmla="*/ 2403782 h 2403782"/>
                <a:gd name="connsiteX6" fmla="*/ 100158 w 2003152"/>
                <a:gd name="connsiteY6" fmla="*/ 2403782 h 2403782"/>
                <a:gd name="connsiteX7" fmla="*/ 0 w 2003152"/>
                <a:gd name="connsiteY7" fmla="*/ 2303624 h 2403782"/>
                <a:gd name="connsiteX8" fmla="*/ 0 w 2003152"/>
                <a:gd name="connsiteY8" fmla="*/ 100158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152" h="2403782">
                  <a:moveTo>
                    <a:pt x="1919687" y="1"/>
                  </a:moveTo>
                  <a:cubicBezTo>
                    <a:pt x="1965783" y="1"/>
                    <a:pt x="2003152" y="53811"/>
                    <a:pt x="2003152" y="120190"/>
                  </a:cubicBezTo>
                  <a:lnTo>
                    <a:pt x="2003152" y="2283592"/>
                  </a:lnTo>
                  <a:cubicBezTo>
                    <a:pt x="2003152" y="2349971"/>
                    <a:pt x="1965783" y="2403781"/>
                    <a:pt x="1919687" y="2403781"/>
                  </a:cubicBezTo>
                  <a:lnTo>
                    <a:pt x="83465" y="2403781"/>
                  </a:lnTo>
                  <a:cubicBezTo>
                    <a:pt x="37369" y="2403781"/>
                    <a:pt x="0" y="2349971"/>
                    <a:pt x="0" y="2283592"/>
                  </a:cubicBezTo>
                  <a:lnTo>
                    <a:pt x="0" y="120190"/>
                  </a:lnTo>
                  <a:cubicBezTo>
                    <a:pt x="0" y="53811"/>
                    <a:pt x="37369" y="1"/>
                    <a:pt x="83465" y="1"/>
                  </a:cubicBezTo>
                  <a:lnTo>
                    <a:pt x="1919687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680" tIns="78866" rIns="102235" bIns="1602523" numCol="1" spcCol="1270" anchor="t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Flowchart: Extract 13"/>
            <p:cNvSpPr/>
            <p:nvPr/>
          </p:nvSpPr>
          <p:spPr>
            <a:xfrm rot="5400000">
              <a:off x="6513650" y="4343756"/>
              <a:ext cx="353366" cy="300472"/>
            </a:xfrm>
            <a:prstGeom prst="flowChartExtra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7080948" y="2432690"/>
              <a:ext cx="1492348" cy="2403782"/>
            </a:xfrm>
            <a:custGeom>
              <a:avLst/>
              <a:gdLst>
                <a:gd name="connsiteX0" fmla="*/ 0 w 1492348"/>
                <a:gd name="connsiteY0" fmla="*/ 0 h 2403782"/>
                <a:gd name="connsiteX1" fmla="*/ 1492348 w 1492348"/>
                <a:gd name="connsiteY1" fmla="*/ 0 h 2403782"/>
                <a:gd name="connsiteX2" fmla="*/ 1492348 w 1492348"/>
                <a:gd name="connsiteY2" fmla="*/ 2403782 h 2403782"/>
                <a:gd name="connsiteX3" fmla="*/ 0 w 1492348"/>
                <a:gd name="connsiteY3" fmla="*/ 2403782 h 2403782"/>
                <a:gd name="connsiteX4" fmla="*/ 0 w 1492348"/>
                <a:gd name="connsiteY4" fmla="*/ 0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348" h="2403782">
                  <a:moveTo>
                    <a:pt x="0" y="0"/>
                  </a:moveTo>
                  <a:lnTo>
                    <a:pt x="1492348" y="0"/>
                  </a:lnTo>
                  <a:lnTo>
                    <a:pt x="1492348" y="2403782"/>
                  </a:lnTo>
                  <a:lnTo>
                    <a:pt x="0" y="24037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9154" rIns="0" bIns="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solidFill>
                    <a:schemeClr val="bg1"/>
                  </a:solidFill>
                  <a:latin typeface="Corbel" panose="020B0503020204020204" pitchFamily="34" charset="0"/>
                  <a:cs typeface="Arial" charset="0"/>
                </a:rPr>
                <a:t>An Illustration with European Debt Data</a:t>
              </a:r>
              <a:endParaRPr lang="en-US" sz="1900" kern="12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" y="0"/>
            <a:ext cx="45720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899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1143000"/>
            <a:ext cx="8229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5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200"/>
              </a:spcAft>
            </a:pPr>
            <a:r>
              <a:rPr lang="en-US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A first failure: </a:t>
            </a:r>
            <a:r>
              <a:rPr lang="en-US" dirty="0" smtClean="0">
                <a:latin typeface="Corbel" panose="020B0503020204020204" pitchFamily="34" charset="0"/>
              </a:rPr>
              <a:t>some organization must fail.</a:t>
            </a:r>
          </a:p>
          <a:p>
            <a:pPr>
              <a:spcAft>
                <a:spcPts val="4200"/>
              </a:spcAft>
            </a:pPr>
            <a:r>
              <a:rPr lang="en-US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Local contagion:</a:t>
            </a:r>
            <a:r>
              <a:rPr lang="en-US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dirty="0" smtClean="0">
                <a:latin typeface="Corbel" panose="020B0503020204020204" pitchFamily="34" charset="0"/>
              </a:rPr>
              <a:t>some other organization(s) must be sufficiently exposed to the failing org. to fail, too.</a:t>
            </a:r>
          </a:p>
          <a:p>
            <a:pPr>
              <a:spcAft>
                <a:spcPts val="4200"/>
              </a:spcAft>
            </a:pPr>
            <a:r>
              <a:rPr lang="en-US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Wider propagation:</a:t>
            </a:r>
            <a:r>
              <a:rPr lang="en-US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dirty="0" smtClean="0">
                <a:latin typeface="Corbel" panose="020B0503020204020204" pitchFamily="34" charset="0"/>
              </a:rPr>
              <a:t>for a cascade to continue, the network must have sufficiently large components.</a:t>
            </a:r>
          </a:p>
          <a:p>
            <a:pPr>
              <a:spcAft>
                <a:spcPts val="4200"/>
              </a:spcAft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78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Three Necessary Components of a Cascade</a:t>
            </a:r>
          </a:p>
        </p:txBody>
      </p:sp>
    </p:spTree>
    <p:extLst>
      <p:ext uri="{BB962C8B-B14F-4D97-AF65-F5344CB8AC3E}">
        <p14:creationId xmlns:p14="http://schemas.microsoft.com/office/powerpoint/2010/main" val="21044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56388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What Affects Cascades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200"/>
              </a:spcAft>
            </a:pPr>
            <a:r>
              <a:rPr lang="en-US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Diversification: </a:t>
            </a:r>
            <a:r>
              <a:rPr lang="en-US" dirty="0" smtClean="0">
                <a:latin typeface="Corbel" panose="020B0503020204020204" pitchFamily="34" charset="0"/>
              </a:rPr>
              <a:t>How many other organizations does a typical organization hold?</a:t>
            </a:r>
          </a:p>
          <a:p>
            <a:pPr>
              <a:spcAft>
                <a:spcPts val="10200"/>
              </a:spcAft>
            </a:pPr>
            <a:r>
              <a:rPr lang="en-US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Integration: </a:t>
            </a:r>
            <a:r>
              <a:rPr lang="en-US" dirty="0" smtClean="0">
                <a:latin typeface="Corbel" panose="020B0503020204020204" pitchFamily="34" charset="0"/>
              </a:rPr>
              <a:t>How much of a typical organization is cross-held?</a:t>
            </a:r>
          </a:p>
        </p:txBody>
      </p:sp>
    </p:spTree>
    <p:extLst>
      <p:ext uri="{BB962C8B-B14F-4D97-AF65-F5344CB8AC3E}">
        <p14:creationId xmlns:p14="http://schemas.microsoft.com/office/powerpoint/2010/main" val="8144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 smtClean="0">
                <a:latin typeface="Corbel" panose="020B0503020204020204" pitchFamily="34" charset="0"/>
              </a:rPr>
              <a:t>Look at some simulations on random graphs</a:t>
            </a:r>
          </a:p>
          <a:p>
            <a:pPr>
              <a:lnSpc>
                <a:spcPct val="250000"/>
              </a:lnSpc>
            </a:pPr>
            <a:r>
              <a:rPr lang="en-US" dirty="0" smtClean="0">
                <a:latin typeface="Corbel" panose="020B0503020204020204" pitchFamily="34" charset="0"/>
              </a:rPr>
              <a:t>Some analytic results too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0"/>
            <a:ext cx="56388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smtClean="0">
                <a:solidFill>
                  <a:schemeClr val="bg1"/>
                </a:solidFill>
                <a:latin typeface="Corbel" panose="020B0503020204020204" pitchFamily="34" charset="0"/>
              </a:rPr>
              <a:t>What Affects Cascades</a:t>
            </a:r>
            <a:endParaRPr lang="en-US" sz="36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0786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400" i="1">
                        <a:latin typeface="Cambria Math"/>
                        <a:cs typeface="Arial" charset="0"/>
                      </a:rPr>
                      <m:t>=100</m:t>
                    </m:r>
                  </m:oMath>
                </a14:m>
                <a:r>
                  <a:rPr lang="en-US" sz="2400" dirty="0" smtClean="0">
                    <a:latin typeface="Corbel" panose="020B0503020204020204" pitchFamily="34" charset="0"/>
                  </a:rPr>
                  <a:t> organizations</a:t>
                </a:r>
                <a:br>
                  <a:rPr lang="en-US" sz="2400" dirty="0" smtClean="0">
                    <a:latin typeface="Corbel" panose="020B0503020204020204" pitchFamily="34" charset="0"/>
                  </a:rPr>
                </a:br>
                <a:endParaRPr lang="en-US" sz="2400" dirty="0" smtClean="0">
                  <a:latin typeface="Corbel" panose="020B0503020204020204" pitchFamily="34" charset="0"/>
                </a:endParaRPr>
              </a:p>
              <a:p>
                <a:r>
                  <a:rPr lang="en-US" sz="2400" dirty="0" smtClean="0">
                    <a:latin typeface="Corbel" panose="020B0503020204020204" pitchFamily="34" charset="0"/>
                  </a:rPr>
                  <a:t>Simple random network </a:t>
                </a:r>
                <a:r>
                  <a:rPr lang="en-US" sz="2400" b="1" i="1" dirty="0" smtClean="0">
                    <a:latin typeface="Corbel" panose="020B0503020204020204" pitchFamily="34" charset="0"/>
                  </a:rPr>
                  <a:t>G</a:t>
                </a:r>
                <a:r>
                  <a:rPr lang="en-US" sz="2400" dirty="0" smtClean="0">
                    <a:latin typeface="Corbel" panose="020B0503020204020204" pitchFamily="34" charset="0"/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charset="0"/>
                      </a:rPr>
                      <m:t>Pr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cs typeface="Arial" charset="0"/>
                          </a:rPr>
                          <m:t>=1</m:t>
                        </m:r>
                      </m:e>
                    </m:d>
                    <m:r>
                      <a:rPr lang="en-US" sz="2400" i="1"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cs typeface="Arial" charset="0"/>
                      </a:rPr>
                      <m:t>𝑑</m:t>
                    </m:r>
                    <m:r>
                      <a:rPr lang="en-US" sz="2400" i="1">
                        <a:latin typeface="Cambria Math"/>
                        <a:cs typeface="Arial" charset="0"/>
                      </a:rPr>
                      <m:t>/(</m:t>
                    </m:r>
                    <m:r>
                      <a:rPr lang="en-US" sz="2400" i="1"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400" i="1">
                        <a:latin typeface="Cambria Math"/>
                        <a:cs typeface="Arial" charset="0"/>
                      </a:rPr>
                      <m:t>−1)</m:t>
                    </m:r>
                  </m:oMath>
                </a14:m>
                <a:endParaRPr lang="en-US" sz="2400" dirty="0" smtClean="0">
                  <a:latin typeface="Corbel" panose="020B0503020204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Arial" charset="0"/>
                      </a:rPr>
                      <m:t>𝑑</m:t>
                    </m:r>
                    <m:r>
                      <a:rPr lang="en-US" sz="2400" i="1">
                        <a:latin typeface="Cambria Math"/>
                        <a:cs typeface="Arial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orbel" panose="020B0503020204020204" pitchFamily="34" charset="0"/>
                  </a:rPr>
                  <a:t>= expected number of other organizations that an organization holds </a:t>
                </a:r>
                <a:r>
                  <a:rPr lang="en-US" sz="2400" b="1" i="1" dirty="0" smtClean="0">
                    <a:solidFill>
                      <a:srgbClr val="0070C0"/>
                    </a:solidFill>
                    <a:latin typeface="Corbel" panose="020B05030202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/>
                        <a:cs typeface="Arial" charset="0"/>
                      </a:rPr>
                      <m:t>𝑑</m:t>
                    </m:r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/>
                        <a:cs typeface="Arial" charset="0"/>
                      </a:rPr>
                      <m:t>=</m:t>
                    </m:r>
                  </m:oMath>
                </a14:m>
                <a:r>
                  <a:rPr lang="en-US" sz="2400" i="1" dirty="0" smtClean="0">
                    <a:solidFill>
                      <a:schemeClr val="accent1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en-US" sz="2400" b="1" i="1" dirty="0" smtClean="0">
                    <a:solidFill>
                      <a:schemeClr val="accent1"/>
                    </a:solidFill>
                    <a:latin typeface="Corbel" panose="020B0503020204020204" pitchFamily="34" charset="0"/>
                  </a:rPr>
                  <a:t>level of diversification</a:t>
                </a:r>
                <a:r>
                  <a:rPr lang="en-US" sz="2400" b="1" i="1" dirty="0" smtClean="0">
                    <a:solidFill>
                      <a:srgbClr val="0070C0"/>
                    </a:solidFill>
                    <a:latin typeface="Corbel" panose="020B0503020204020204" pitchFamily="34" charset="0"/>
                  </a:rPr>
                  <a:t>)</a:t>
                </a:r>
              </a:p>
              <a:p>
                <a:pPr lvl="1"/>
                <a:endParaRPr lang="en-US" sz="2400" b="1" i="1" dirty="0" smtClean="0">
                  <a:solidFill>
                    <a:srgbClr val="0070C0"/>
                  </a:solidFill>
                  <a:latin typeface="Corbel" panose="020B0503020204020204" pitchFamily="34" charset="0"/>
                </a:endParaRPr>
              </a:p>
              <a:p>
                <a:r>
                  <a:rPr lang="en-US" sz="2400" dirty="0" smtClean="0">
                    <a:latin typeface="Corbel" panose="020B0503020204020204" pitchFamily="34" charset="0"/>
                  </a:rPr>
                  <a:t>Fraction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latin typeface="Corbel" panose="020B0503020204020204" pitchFamily="34" charset="0"/>
                  </a:rPr>
                  <a:t> of an org. is evenly split among those holding it;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cs typeface="Arial" charset="0"/>
                      </a:rPr>
                      <m:t>1−</m:t>
                    </m:r>
                    <m:r>
                      <a:rPr lang="en-US" sz="2400" i="1"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sz="2400" i="1">
                        <a:latin typeface="Cambria Math"/>
                        <a:cs typeface="Arial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orbel" panose="020B0503020204020204" pitchFamily="34" charset="0"/>
                  </a:rPr>
                  <a:t>held outside </a:t>
                </a:r>
                <a:r>
                  <a:rPr lang="en-US" sz="2400" b="1" i="1" dirty="0" smtClean="0">
                    <a:solidFill>
                      <a:srgbClr val="0070C0"/>
                    </a:solidFill>
                    <a:latin typeface="Corbel" panose="020B05030202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/>
                        <a:cs typeface="Arial" charset="0"/>
                      </a:rPr>
                      <m:t>=</m:t>
                    </m:r>
                  </m:oMath>
                </a14:m>
                <a:r>
                  <a:rPr lang="en-US" sz="2400" i="1" dirty="0" smtClean="0">
                    <a:solidFill>
                      <a:schemeClr val="accent1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en-US" sz="2400" b="1" i="1" dirty="0" smtClean="0">
                    <a:solidFill>
                      <a:schemeClr val="accent1"/>
                    </a:solidFill>
                    <a:latin typeface="Corbel" panose="020B0503020204020204" pitchFamily="34" charset="0"/>
                  </a:rPr>
                  <a:t>level of integration</a:t>
                </a:r>
                <a:r>
                  <a:rPr lang="en-US" sz="2400" b="1" i="1" dirty="0" smtClean="0">
                    <a:solidFill>
                      <a:srgbClr val="0070C0"/>
                    </a:solidFill>
                    <a:latin typeface="Corbel" panose="020B0503020204020204" pitchFamily="34" charset="0"/>
                  </a:rPr>
                  <a:t>)</a:t>
                </a:r>
                <a:br>
                  <a:rPr lang="en-US" sz="2400" b="1" i="1" dirty="0" smtClean="0">
                    <a:solidFill>
                      <a:srgbClr val="0070C0"/>
                    </a:solidFill>
                    <a:latin typeface="Corbel" panose="020B0503020204020204" pitchFamily="34" charset="0"/>
                  </a:rPr>
                </a:br>
                <a:endParaRPr lang="en-US" sz="2400" b="1" i="1" dirty="0" smtClean="0">
                  <a:solidFill>
                    <a:srgbClr val="0070C0"/>
                  </a:solidFill>
                  <a:latin typeface="Corbel" panose="020B0503020204020204" pitchFamily="34" charset="0"/>
                </a:endParaRPr>
              </a:p>
              <a:p>
                <a:r>
                  <a:rPr lang="en-US" sz="2400" dirty="0" smtClean="0">
                    <a:latin typeface="Corbel" panose="020B0503020204020204" pitchFamily="34" charset="0"/>
                  </a:rPr>
                  <a:t>So:	</a:t>
                </a:r>
                <a:endParaRPr lang="en-US" dirty="0" smtClean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07861"/>
              </a:xfrm>
              <a:blipFill rotWithShape="1">
                <a:blip r:embed="rId2"/>
                <a:stretch>
                  <a:fillRect t="-87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88574" y="5517339"/>
                <a:ext cx="1892826" cy="1035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cs typeface="Arial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cs typeface="Arial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cs typeface="Arial" charset="0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  <a:cs typeface="Arial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cs typeface="Arial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cs typeface="Arial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cs typeface="Arial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574" y="5517339"/>
                <a:ext cx="1892826" cy="10358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32631" y="5863024"/>
                <a:ext cx="1954125" cy="53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  <a:cs typeface="Arial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charset="0"/>
                            </a:rPr>
                            <m:t>𝑖𝑖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Arial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Arial" charset="0"/>
                        </a:rPr>
                        <m:t>1−</m:t>
                      </m:r>
                      <m:r>
                        <a:rPr lang="en-US" sz="2800" b="0" i="1" smtClean="0">
                          <a:latin typeface="Cambria Math"/>
                          <a:cs typeface="Arial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631" y="5863024"/>
                <a:ext cx="1954125" cy="5377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6200" y="0"/>
            <a:ext cx="56388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Simulation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dirty="0" smtClean="0">
                    <a:latin typeface="Corbel" panose="020B0503020204020204" pitchFamily="34" charset="0"/>
                  </a:rPr>
                  <a:t>One asset per organization  (their investments).</a:t>
                </a:r>
              </a:p>
              <a:p>
                <a:pPr lvl="1">
                  <a:spcAft>
                    <a:spcPts val="1800"/>
                  </a:spcAft>
                </a:pPr>
                <a:r>
                  <a:rPr lang="en-US" sz="3200" dirty="0" smtClean="0">
                    <a:latin typeface="Corbel" panose="020B0503020204020204" pitchFamily="34" charset="0"/>
                  </a:rPr>
                  <a:t>Each starts at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sz="3200" dirty="0" smtClean="0">
                    <a:latin typeface="Corbel" panose="020B0503020204020204" pitchFamily="34" charset="0"/>
                  </a:rPr>
                  <a:t>;</a:t>
                </a:r>
              </a:p>
              <a:p>
                <a:pPr lvl="1">
                  <a:spcAft>
                    <a:spcPts val="1800"/>
                  </a:spcAft>
                </a:pPr>
                <a:r>
                  <a:rPr lang="en-US" sz="3200" dirty="0" smtClean="0">
                    <a:latin typeface="Corbel" panose="020B0503020204020204" pitchFamily="34" charset="0"/>
                  </a:rPr>
                  <a:t>Hence,  value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Arial" charset="0"/>
                      </a:rPr>
                      <m:t>𝑣</m:t>
                    </m:r>
                    <m:r>
                      <a:rPr lang="en-US" sz="3200" b="1" i="1"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sz="3200" b="1" i="1">
                        <a:latin typeface="Cambria Math"/>
                        <a:cs typeface="Arial" charset="0"/>
                      </a:rPr>
                      <m:t>𝑨</m:t>
                    </m:r>
                    <m:r>
                      <a:rPr lang="en-US" sz="3200" i="1">
                        <a:latin typeface="Cambria Math"/>
                        <a:cs typeface="Arial" charset="0"/>
                      </a:rPr>
                      <m:t> </m:t>
                    </m:r>
                    <m:r>
                      <a:rPr lang="en-US" sz="3200" b="1" i="1">
                        <a:latin typeface="Cambria Math"/>
                        <a:cs typeface="Arial" charset="0"/>
                      </a:rPr>
                      <m:t>𝒑</m:t>
                    </m:r>
                    <m:r>
                      <a:rPr lang="en-US" sz="3200" b="1" i="1"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sz="3200" b="1" i="1">
                        <a:latin typeface="Cambria Math"/>
                        <a:cs typeface="Arial" charset="0"/>
                      </a:rPr>
                      <m:t>𝑨</m:t>
                    </m:r>
                    <m:r>
                      <a:rPr lang="en-US" sz="3200" b="1" i="1">
                        <a:latin typeface="Cambria Math"/>
                        <a:cs typeface="Arial" charset="0"/>
                      </a:rPr>
                      <m:t> </m:t>
                    </m:r>
                    <m:r>
                      <a:rPr lang="en-US" sz="3200" b="1" i="1">
                        <a:latin typeface="Cambria Math"/>
                        <a:cs typeface="Arial" charset="0"/>
                      </a:rPr>
                      <m:t>𝟏</m:t>
                    </m:r>
                  </m:oMath>
                </a14:m>
                <a:endParaRPr lang="en-US" sz="3200" b="1" i="1" dirty="0" smtClean="0">
                  <a:latin typeface="Corbel" panose="020B0503020204020204" pitchFamily="34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dirty="0" smtClean="0">
                    <a:latin typeface="Corbel" panose="020B0503020204020204" pitchFamily="34" charset="0"/>
                  </a:rPr>
                  <a:t>Pick one asset to devalue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>
                    <a:latin typeface="Corbel" panose="020B0503020204020204" pitchFamily="34" charset="0"/>
                  </a:rPr>
                  <a:t>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dirty="0" smtClean="0">
                    <a:latin typeface="Corbel" panose="020B0503020204020204" pitchFamily="34" charset="0"/>
                  </a:rPr>
                  <a:t>Threshold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  <a:cs typeface="Arial" charset="0"/>
                      </a:rPr>
                      <m:t>𝜃</m:t>
                    </m:r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aseline="-25000" dirty="0" smtClean="0">
                    <a:solidFill>
                      <a:srgbClr val="0070C0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en-US" dirty="0" smtClean="0">
                    <a:latin typeface="Corbel" panose="020B0503020204020204" pitchFamily="34" charset="0"/>
                  </a:rPr>
                  <a:t>for all</a:t>
                </a:r>
                <a:r>
                  <a:rPr lang="en-US" i="1" dirty="0" smtClean="0"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Arial" charset="0"/>
                      </a:rPr>
                      <m:t>𝑖</m:t>
                    </m:r>
                  </m:oMath>
                </a14:m>
                <a:r>
                  <a:rPr lang="en-US" dirty="0" smtClean="0">
                    <a:latin typeface="Corbel" panose="020B0503020204020204" pitchFamily="34" charset="0"/>
                  </a:rPr>
                  <a:t>; bankruptcy means lose all remaining value.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dirty="0" smtClean="0">
                    <a:latin typeface="Corbel" panose="020B0503020204020204" pitchFamily="34" charset="0"/>
                  </a:rPr>
                  <a:t>Look at resulting cascade.</a:t>
                </a:r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69" r="-1259" b="-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0"/>
            <a:ext cx="56388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0"/>
            <a:ext cx="68580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Diversification and Contagion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599920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Degree: expected # of cross-holdings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49433"/>
              </p:ext>
            </p:extLst>
          </p:nvPr>
        </p:nvGraphicFramePr>
        <p:xfrm>
          <a:off x="1224198" y="1068422"/>
          <a:ext cx="7152803" cy="484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22535" y="941456"/>
            <a:ext cx="32159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θ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.93, </a:t>
            </a:r>
            <a:r>
              <a:rPr lang="en-US" sz="3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.5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568" y="1201186"/>
            <a:ext cx="677108" cy="4419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of organizations failing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0"/>
            <a:ext cx="89916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Diversification and Contagion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933288"/>
              </p:ext>
            </p:extLst>
          </p:nvPr>
        </p:nvGraphicFramePr>
        <p:xfrm>
          <a:off x="1225296" y="1066800"/>
          <a:ext cx="7152803" cy="484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55872" y="1219200"/>
            <a:ext cx="123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.99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2667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.96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4038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.90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4419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.87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3352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θ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= .93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568" y="1219200"/>
            <a:ext cx="677108" cy="4419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of organizations failing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1924370"/>
            <a:ext cx="25908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Various Thresholds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599920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Degree: expected # of cross-holdings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37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Diversification: Dangerous Middle Levels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0615" y="4419600"/>
                <a:ext cx="11619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Arial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Arial" charset="0"/>
                        </a:rPr>
                        <m:t>low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15" y="4419600"/>
                <a:ext cx="116198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98354" y="4419600"/>
                <a:ext cx="16500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Arial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Arial" charset="0"/>
                        </a:rPr>
                        <m:t>middle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354" y="4419600"/>
                <a:ext cx="165000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353333" y="4419600"/>
                <a:ext cx="12572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Arial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Arial" charset="0"/>
                        </a:rPr>
                        <m:t>high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333" y="4419600"/>
                <a:ext cx="125726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32253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276600" cy="303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77" y="1371600"/>
            <a:ext cx="313117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81800" y="5181600"/>
            <a:ext cx="241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Little exposure to any single other </a:t>
            </a:r>
            <a:r>
              <a:rPr lang="en-US" sz="2000" dirty="0" smtClean="0"/>
              <a:t>organization. Failures </a:t>
            </a:r>
            <a:r>
              <a:rPr lang="en-US" sz="2000" dirty="0"/>
              <a:t>do not </a:t>
            </a:r>
            <a:r>
              <a:rPr lang="en-US" sz="2000" dirty="0" smtClean="0"/>
              <a:t>spread locally.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25400" y="5257800"/>
            <a:ext cx="241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Network not connected enough for large cascade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2895600" y="5181600"/>
            <a:ext cx="335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Connected network: wider propagation possible. And few counter-parties per org. enables local contagion.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629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686800" cy="4724400"/>
          </a:xfrm>
        </p:spPr>
        <p:txBody>
          <a:bodyPr>
            <a:normAutofit/>
          </a:bodyPr>
          <a:lstStyle/>
          <a:p>
            <a:pPr lvl="0">
              <a:spcAft>
                <a:spcPts val="3000"/>
              </a:spcAft>
            </a:pPr>
            <a:r>
              <a:rPr lang="en-US" sz="2800" dirty="0" smtClean="0">
                <a:latin typeface="Corbel" panose="020B0503020204020204" pitchFamily="34" charset="0"/>
              </a:rPr>
              <a:t>Develop model of cascades in a network of cross-holdings.</a:t>
            </a:r>
          </a:p>
          <a:p>
            <a:pPr lvl="0">
              <a:spcAft>
                <a:spcPts val="3000"/>
              </a:spcAft>
            </a:pPr>
            <a:r>
              <a:rPr lang="en-US" sz="2800" i="1" dirty="0" smtClean="0">
                <a:latin typeface="Corbel" panose="020B0503020204020204" pitchFamily="34" charset="0"/>
              </a:rPr>
              <a:t>Distinguish </a:t>
            </a:r>
            <a:r>
              <a:rPr lang="en-US" sz="2800" dirty="0" smtClean="0">
                <a:latin typeface="Corbel" panose="020B0503020204020204" pitchFamily="34" charset="0"/>
              </a:rPr>
              <a:t>the effects of diversification and integration. </a:t>
            </a:r>
          </a:p>
          <a:p>
            <a:pPr lvl="0">
              <a:spcAft>
                <a:spcPts val="3000"/>
              </a:spcAft>
            </a:pPr>
            <a:r>
              <a:rPr lang="en-US" sz="2800" dirty="0" smtClean="0">
                <a:latin typeface="Corbel" panose="020B0503020204020204" pitchFamily="34" charset="0"/>
              </a:rPr>
              <a:t>Highlight </a:t>
            </a:r>
            <a:r>
              <a:rPr lang="en-US" sz="2800" dirty="0" err="1" smtClean="0">
                <a:latin typeface="Corbel" panose="020B0503020204020204" pitchFamily="34" charset="0"/>
              </a:rPr>
              <a:t>nonmonotonic</a:t>
            </a:r>
            <a:r>
              <a:rPr lang="en-US" sz="2800" dirty="0" smtClean="0">
                <a:latin typeface="Corbel" panose="020B0503020204020204" pitchFamily="34" charset="0"/>
              </a:rPr>
              <a:t> effects of diversification and integration on contagions.</a:t>
            </a:r>
          </a:p>
          <a:p>
            <a:pPr lvl="0">
              <a:spcAft>
                <a:spcPts val="3000"/>
              </a:spcAft>
            </a:pPr>
            <a:r>
              <a:rPr lang="en-US" sz="2800" dirty="0" smtClean="0">
                <a:latin typeface="Corbel" panose="020B0503020204020204" pitchFamily="34" charset="0"/>
              </a:rPr>
              <a:t>Offer a simple illustration of how the model can be used empirically. </a:t>
            </a:r>
          </a:p>
        </p:txBody>
      </p:sp>
      <p:sp>
        <p:nvSpPr>
          <p:cNvPr id="978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2224"/>
            <a:ext cx="5867400" cy="6508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Our Contributions</a:t>
            </a:r>
          </a:p>
        </p:txBody>
      </p:sp>
    </p:spTree>
    <p:extLst>
      <p:ext uri="{BB962C8B-B14F-4D97-AF65-F5344CB8AC3E}">
        <p14:creationId xmlns:p14="http://schemas.microsoft.com/office/powerpoint/2010/main" val="27874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41164"/>
              </p:ext>
            </p:extLst>
          </p:nvPr>
        </p:nvGraphicFramePr>
        <p:xfrm>
          <a:off x="1240366" y="1309807"/>
          <a:ext cx="7120467" cy="5017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78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0"/>
            <a:ext cx="6019800" cy="7159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Integration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0800" y="3276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.7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191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.3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2743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.9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0" y="5410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.1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2743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 = .5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2535" y="941456"/>
            <a:ext cx="32159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θ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.93, </a:t>
            </a:r>
            <a:r>
              <a:rPr lang="en-US" sz="3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.5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568" y="1447800"/>
            <a:ext cx="677108" cy="4419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of organizations failing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622780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Degree: expected # of cross-holdings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99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42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Low integration: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en-US" dirty="0" smtClean="0">
                <a:latin typeface="Corbel" panose="020B0503020204020204" pitchFamily="34" charset="0"/>
              </a:rPr>
              <a:t>little exposure to others, failures don’t trigger others.</a:t>
            </a:r>
          </a:p>
          <a:p>
            <a:pPr lvl="0">
              <a:spcAft>
                <a:spcPts val="42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Middle integration: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en-US" dirty="0" smtClean="0">
                <a:latin typeface="Corbel" panose="020B0503020204020204" pitchFamily="34" charset="0"/>
              </a:rPr>
              <a:t>exposure to others substantial enough to trigger contagion.</a:t>
            </a:r>
          </a:p>
          <a:p>
            <a:pPr lvl="0">
              <a:spcAft>
                <a:spcPts val="42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High integration: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smtClean="0">
                <a:latin typeface="Corbel" panose="020B0503020204020204" pitchFamily="34" charset="0"/>
              </a:rPr>
              <a:t>difficult to get a first failure – failure of own assets does not trigger failure.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" y="0"/>
            <a:ext cx="6019800" cy="71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smtClean="0">
                <a:solidFill>
                  <a:schemeClr val="bg1"/>
                </a:solidFill>
                <a:latin typeface="Corbel" panose="020B0503020204020204" pitchFamily="34" charset="0"/>
              </a:rPr>
              <a:t>Integration</a:t>
            </a:r>
            <a:endParaRPr lang="en-US" sz="36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457385"/>
              </p:ext>
            </p:extLst>
          </p:nvPr>
        </p:nvGraphicFramePr>
        <p:xfrm>
          <a:off x="914400" y="1313680"/>
          <a:ext cx="6857999" cy="475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/>
          </p:cNvSpPr>
          <p:nvPr/>
        </p:nvSpPr>
        <p:spPr bwMode="auto">
          <a:xfrm>
            <a:off x="228600" y="1295400"/>
            <a:ext cx="457200" cy="46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cs typeface="Arial" charset="0"/>
              </a:rPr>
              <a:t>Frequency of first failures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1676400"/>
            <a:ext cx="1184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 = .4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1676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.6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22815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. 7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3124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.8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4953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.9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6019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Degree: Expected # of cross-holdings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8100" y="0"/>
            <a:ext cx="8953500" cy="71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High Integration and First Failures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22535" y="941456"/>
            <a:ext cx="32159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θ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.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93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14400"/>
                <a:ext cx="8686800" cy="579120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Corbel" panose="020B0503020204020204" pitchFamily="34" charset="0"/>
                  </a:rPr>
                  <a:t>Directed network with </a:t>
                </a:r>
                <a:r>
                  <a:rPr lang="en-US" sz="2800" b="1" i="1" dirty="0">
                    <a:solidFill>
                      <a:schemeClr val="accent1"/>
                    </a:solidFill>
                    <a:latin typeface="Corbel" panose="020B0503020204020204" pitchFamily="34" charset="0"/>
                  </a:rPr>
                  <a:t>any distribution </a:t>
                </a:r>
                <a:r>
                  <a:rPr lang="en-US" sz="2800" dirty="0">
                    <a:latin typeface="Corbel" panose="020B0503020204020204" pitchFamily="34" charset="0"/>
                  </a:rPr>
                  <a:t>of in- and out- degrees: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dirty="0" smtClean="0">
                    <a:latin typeface="Corbel" panose="020B0503020204020204" pitchFamily="34" charset="0"/>
                  </a:rPr>
                  <a:t>“expectation” </a:t>
                </a:r>
                <a:r>
                  <a:rPr lang="en-US" i="1" dirty="0" smtClean="0">
                    <a:latin typeface="Corbel" panose="020B0503020204020204" pitchFamily="34" charset="0"/>
                  </a:rPr>
                  <a:t>d </a:t>
                </a:r>
                <a:r>
                  <a:rPr lang="en-US" sz="2000" dirty="0" smtClean="0">
                    <a:latin typeface="Corbel" panose="020B0503020204020204" pitchFamily="34" charset="0"/>
                  </a:rPr>
                  <a:t>(</a:t>
                </a:r>
                <a:r>
                  <a:rPr lang="en-US" sz="2000" dirty="0"/>
                  <a:t>expected out-degree of the vertex at the end of a link chosen uniformly at random</a:t>
                </a:r>
                <a:r>
                  <a:rPr lang="en-US" sz="2000" dirty="0" smtClean="0">
                    <a:latin typeface="Corbel" panose="020B0503020204020204" pitchFamily="34" charset="0"/>
                  </a:rPr>
                  <a:t>);</a:t>
                </a:r>
                <a:endParaRPr lang="en-US" sz="2000" dirty="0">
                  <a:latin typeface="Corbel" panose="020B0503020204020204" pitchFamily="34" charset="0"/>
                </a:endParaRPr>
              </a:p>
              <a:p>
                <a:pPr lvl="1">
                  <a:spcAft>
                    <a:spcPts val="1200"/>
                  </a:spcAft>
                </a:pPr>
                <a:r>
                  <a:rPr lang="en-US" i="1" dirty="0" err="1">
                    <a:latin typeface="Corbel" panose="020B0503020204020204" pitchFamily="34" charset="0"/>
                  </a:rPr>
                  <a:t>d</a:t>
                </a:r>
                <a:r>
                  <a:rPr lang="en-US" baseline="-25000" dirty="0" err="1">
                    <a:latin typeface="Corbel" panose="020B0503020204020204" pitchFamily="34" charset="0"/>
                  </a:rPr>
                  <a:t>min</a:t>
                </a:r>
                <a:r>
                  <a:rPr lang="en-US" dirty="0">
                    <a:latin typeface="Corbel" panose="020B0503020204020204" pitchFamily="34" charset="0"/>
                  </a:rPr>
                  <a:t> and </a:t>
                </a:r>
                <a:r>
                  <a:rPr lang="en-US" i="1" dirty="0" err="1">
                    <a:latin typeface="Corbel" panose="020B0503020204020204" pitchFamily="34" charset="0"/>
                  </a:rPr>
                  <a:t>d</a:t>
                </a:r>
                <a:r>
                  <a:rPr lang="en-US" baseline="-25000" dirty="0" err="1">
                    <a:latin typeface="Corbel" panose="020B0503020204020204" pitchFamily="34" charset="0"/>
                  </a:rPr>
                  <a:t>max</a:t>
                </a:r>
                <a:r>
                  <a:rPr lang="en-US" dirty="0">
                    <a:latin typeface="Corbel" panose="020B0503020204020204" pitchFamily="34" charset="0"/>
                  </a:rPr>
                  <a:t>: minimum and maximum </a:t>
                </a:r>
                <a:r>
                  <a:rPr lang="en-US" dirty="0" smtClean="0">
                    <a:latin typeface="Corbel" panose="020B0503020204020204" pitchFamily="34" charset="0"/>
                  </a:rPr>
                  <a:t>degrees;</a:t>
                </a:r>
                <a:endParaRPr lang="en-US" dirty="0">
                  <a:latin typeface="Corbel" panose="020B05030202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Corbel" panose="020B0503020204020204" pitchFamily="34" charset="0"/>
                  </a:rPr>
                  <a:t>draw network uniformly at </a:t>
                </a:r>
                <a:r>
                  <a:rPr lang="en-US" sz="2800" dirty="0" smtClean="0">
                    <a:latin typeface="Corbel" panose="020B0503020204020204" pitchFamily="34" charset="0"/>
                  </a:rPr>
                  <a:t>random;</a:t>
                </a:r>
                <a:endParaRPr lang="en-US" sz="2800" dirty="0">
                  <a:latin typeface="Corbel" panose="020B05030202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Corbel" panose="020B0503020204020204" pitchFamily="34" charset="0"/>
                  </a:rPr>
                  <a:t>c</a:t>
                </a:r>
                <a:r>
                  <a:rPr lang="en-US" sz="2800" dirty="0" smtClean="0">
                    <a:latin typeface="Corbel" panose="020B0503020204020204" pitchFamily="34" charset="0"/>
                  </a:rPr>
                  <a:t>ommon failure </a:t>
                </a:r>
                <a:r>
                  <a:rPr lang="en-US" sz="2800" dirty="0">
                    <a:latin typeface="Corbel" panose="020B0503020204020204" pitchFamily="34" charset="0"/>
                  </a:rPr>
                  <a:t>threshold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8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ba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;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Corbel" panose="020B0503020204020204" pitchFamily="34" charset="0"/>
                  </a:rPr>
                  <a:t>integration level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;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Corbel" panose="020B0503020204020204" pitchFamily="34" charset="0"/>
                  </a:rPr>
                  <a:t>initial asset values </a:t>
                </a:r>
                <a:r>
                  <a:rPr lang="en-US" sz="2800" dirty="0" smtClean="0">
                    <a:latin typeface="Corbel" panose="020B0503020204020204" pitchFamily="34" charset="0"/>
                  </a:rPr>
                  <a:t>1</a:t>
                </a:r>
                <a:r>
                  <a:rPr lang="en-US" sz="2800" dirty="0">
                    <a:latin typeface="Corbel" panose="020B05030202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14400"/>
                <a:ext cx="8686800" cy="5791200"/>
              </a:xfrm>
              <a:blipFill rotWithShape="1">
                <a:blip r:embed="rId3"/>
                <a:stretch>
                  <a:fillRect t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" y="0"/>
            <a:ext cx="8953500" cy="71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Proposition: Diversification and Integration</a:t>
            </a:r>
          </a:p>
        </p:txBody>
      </p:sp>
    </p:spTree>
    <p:extLst>
      <p:ext uri="{BB962C8B-B14F-4D97-AF65-F5344CB8AC3E}">
        <p14:creationId xmlns:p14="http://schemas.microsoft.com/office/powerpoint/2010/main" val="12277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" y="0"/>
            <a:ext cx="8953500" cy="71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Proposition: </a:t>
            </a:r>
            <a:r>
              <a:rPr lang="en-US" sz="36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Nonmonotonic</a:t>
            </a:r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Effects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686800" cy="5562600"/>
              </a:xfrm>
            </p:spPr>
            <p:txBody>
              <a:bodyPr>
                <a:normAutofit lnSpcReduction="10000"/>
              </a:bodyPr>
              <a:lstStyle/>
              <a:p>
                <a:pPr eaLnBrk="0" hangingPunct="0">
                  <a:defRPr/>
                </a:pPr>
                <a:r>
                  <a:rPr lang="en-US" sz="2800" i="1" dirty="0" smtClean="0">
                    <a:latin typeface="Corbel" panose="020B0503020204020204" pitchFamily="34" charset="0"/>
                  </a:rPr>
                  <a:t>v</a:t>
                </a:r>
                <a:r>
                  <a:rPr lang="en-US" sz="2800" baseline="-25000" dirty="0" err="1">
                    <a:latin typeface="Corbel" panose="020B0503020204020204" pitchFamily="34" charset="0"/>
                  </a:rPr>
                  <a:t>max</a:t>
                </a:r>
                <a:r>
                  <a:rPr lang="en-US" sz="2800" dirty="0">
                    <a:latin typeface="Corbel" panose="020B0503020204020204" pitchFamily="34" charset="0"/>
                  </a:rPr>
                  <a:t>, </a:t>
                </a:r>
                <a:r>
                  <a:rPr lang="en-US" sz="2800" i="1" dirty="0" err="1">
                    <a:latin typeface="Corbel" panose="020B0503020204020204" pitchFamily="34" charset="0"/>
                  </a:rPr>
                  <a:t>v</a:t>
                </a:r>
                <a:r>
                  <a:rPr lang="en-US" sz="2800" baseline="-25000" dirty="0" err="1">
                    <a:latin typeface="Corbel" panose="020B0503020204020204" pitchFamily="34" charset="0"/>
                  </a:rPr>
                  <a:t>min</a:t>
                </a:r>
                <a:r>
                  <a:rPr lang="en-US" sz="2800" dirty="0">
                    <a:latin typeface="Corbel" panose="020B0503020204020204" pitchFamily="34" charset="0"/>
                  </a:rPr>
                  <a:t> are highest, lowest realized initial values</a:t>
                </a:r>
                <a:r>
                  <a:rPr lang="en-US" sz="2800" dirty="0" smtClean="0">
                    <a:latin typeface="Corbel" panose="020B0503020204020204" pitchFamily="34" charset="0"/>
                  </a:rPr>
                  <a:t>.</a:t>
                </a:r>
                <a:br>
                  <a:rPr lang="en-US" sz="2800" dirty="0" smtClean="0">
                    <a:latin typeface="Corbel" panose="020B0503020204020204" pitchFamily="34" charset="0"/>
                  </a:rPr>
                </a:br>
                <a:endParaRPr lang="en-US" sz="2800" dirty="0" smtClean="0">
                  <a:cs typeface="Arial" charset="0"/>
                </a:endParaRPr>
              </a:p>
              <a:p>
                <a:pPr lvl="0" eaLnBrk="0" hangingPunct="0">
                  <a:defRPr/>
                </a:pPr>
                <a:r>
                  <a:rPr lang="en-US" sz="2800" dirty="0" smtClean="0">
                    <a:cs typeface="Arial" charset="0"/>
                  </a:rPr>
                  <a:t>If </a:t>
                </a:r>
                <a:r>
                  <a:rPr lang="en-US" sz="2800" b="1" dirty="0">
                    <a:cs typeface="Arial" charset="0"/>
                  </a:rPr>
                  <a:t>integration</a:t>
                </a:r>
                <a:r>
                  <a:rPr lang="en-US" sz="2800" dirty="0">
                    <a:cs typeface="Arial" charset="0"/>
                  </a:rPr>
                  <a:t> is very low or high </a:t>
                </a:r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Arial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  <m:t>in</m:t>
                        </m:r>
                      </m:sub>
                    </m:sSub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Arial" charset="0"/>
                      </a:rPr>
                      <m:t>−</m:t>
                    </m:r>
                    <m:bar>
                      <m:barPr>
                        <m:ctrlP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  <m:t>𝑣</m:t>
                        </m:r>
                      </m:e>
                    </m:bar>
                  </m:oMath>
                </a14:m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 ] </a:t>
                </a:r>
                <a:r>
                  <a:rPr lang="en-US" sz="2800" dirty="0">
                    <a:cs typeface="Arial" charset="0"/>
                  </a:rPr>
                  <a:t>there is </a:t>
                </a:r>
                <a:r>
                  <a:rPr lang="en-US" sz="2800" b="1" dirty="0">
                    <a:cs typeface="Arial" charset="0"/>
                  </a:rPr>
                  <a:t>no</a:t>
                </a:r>
                <a:r>
                  <a:rPr lang="en-US" sz="2800" dirty="0">
                    <a:cs typeface="Arial" charset="0"/>
                  </a:rPr>
                  <a:t> limit contagion.</a:t>
                </a:r>
              </a:p>
              <a:p>
                <a:pPr lvl="0" eaLnBrk="0" hangingPunct="0">
                  <a:defRPr/>
                </a:pPr>
                <a:endParaRPr lang="en-US" sz="2800" dirty="0">
                  <a:cs typeface="Arial" charset="0"/>
                </a:endParaRPr>
              </a:p>
              <a:p>
                <a:pPr lvl="0" eaLnBrk="0" hangingPunct="0">
                  <a:defRPr/>
                </a:pPr>
                <a:r>
                  <a:rPr lang="en-US" sz="2800" dirty="0" smtClean="0">
                    <a:cs typeface="Arial" charset="0"/>
                  </a:rPr>
                  <a:t>At</a:t>
                </a:r>
                <a:r>
                  <a:rPr lang="en-US" sz="2800" b="1" dirty="0" smtClean="0">
                    <a:cs typeface="Arial" charset="0"/>
                  </a:rPr>
                  <a:t> middle </a:t>
                </a:r>
                <a:r>
                  <a:rPr lang="en-US" sz="2800" b="1" dirty="0">
                    <a:cs typeface="Arial" charset="0"/>
                  </a:rPr>
                  <a:t>integration </a:t>
                </a:r>
                <a:r>
                  <a:rPr lang="en-US" sz="2800" dirty="0">
                    <a:cs typeface="Arial" charset="0"/>
                  </a:rPr>
                  <a:t>levels, </a:t>
                </a:r>
                <a:r>
                  <a:rPr lang="en-US" sz="2800" b="1" dirty="0">
                    <a:cs typeface="Arial" charset="0"/>
                  </a:rPr>
                  <a:t>diversification </a:t>
                </a:r>
                <a:r>
                  <a:rPr lang="en-US" sz="2800" b="1" dirty="0" smtClean="0">
                    <a:cs typeface="Arial" charset="0"/>
                  </a:rPr>
                  <a:t>matters</a:t>
                </a:r>
                <a:r>
                  <a:rPr lang="en-US" sz="2800" dirty="0" smtClean="0">
                    <a:cs typeface="Arial" charset="0"/>
                  </a:rPr>
                  <a:t>. At  </a:t>
                </a:r>
                <a:endParaRPr lang="en-US" sz="2800" dirty="0">
                  <a:cs typeface="Arial" charset="0"/>
                </a:endParaRPr>
              </a:p>
              <a:p>
                <a:pPr marL="800100" lvl="1" indent="-342900" eaLnBrk="0" hangingPunct="0">
                  <a:buFont typeface="Arial" pitchFamily="34" charset="0"/>
                  <a:buChar char="•"/>
                  <a:defRPr/>
                </a:pPr>
                <a:r>
                  <a:rPr lang="en-US" b="1" dirty="0">
                    <a:cs typeface="Arial" charset="0"/>
                  </a:rPr>
                  <a:t>low degree</a:t>
                </a:r>
                <a:r>
                  <a:rPr lang="en-US" dirty="0">
                    <a:cs typeface="Arial" charset="0"/>
                  </a:rPr>
                  <a:t>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Arial" charset="0"/>
                      </a:rPr>
                      <m:t>𝑑</m:t>
                    </m:r>
                    <m:r>
                      <a:rPr lang="en-US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 ]</a:t>
                </a:r>
                <a:r>
                  <a:rPr lang="en-US" dirty="0">
                    <a:cs typeface="Arial" charset="0"/>
                  </a:rPr>
                  <a:t>,  </a:t>
                </a:r>
                <a:r>
                  <a:rPr lang="en-US" b="1" dirty="0">
                    <a:cs typeface="Arial" charset="0"/>
                  </a:rPr>
                  <a:t>no</a:t>
                </a:r>
                <a:r>
                  <a:rPr lang="en-US" dirty="0">
                    <a:cs typeface="Arial" charset="0"/>
                  </a:rPr>
                  <a:t> limit contagion.</a:t>
                </a:r>
              </a:p>
              <a:p>
                <a:pPr marL="800100" lvl="1" indent="-342900" eaLnBrk="0" hangingPunct="0">
                  <a:buFont typeface="Arial" pitchFamily="34" charset="0"/>
                  <a:buChar char="•"/>
                  <a:defRPr/>
                </a:pPr>
                <a:r>
                  <a:rPr lang="en-US" b="1" dirty="0">
                    <a:cs typeface="Arial" charset="0"/>
                  </a:rPr>
                  <a:t>medium degree</a:t>
                </a:r>
                <a:r>
                  <a:rPr lang="en-US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  <m:t>&lt;</m:t>
                        </m:r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  <m:t>,  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𝑐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Arial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Arial" charset="0"/>
                                  </a:rPr>
                                  <m:t>ax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  <m:t>−</m:t>
                            </m:r>
                            <m:bar>
                              <m:barPr>
                                <m:ctrlPr>
                                  <a:rPr lang="en-US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𝑣</m:t>
                                </m:r>
                              </m:e>
                            </m:ba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cs typeface="Arial" charset="0"/>
                  </a:rPr>
                  <a:t>,</a:t>
                </a:r>
                <a:r>
                  <a:rPr lang="en-US" dirty="0">
                    <a:cs typeface="Arial" charset="0"/>
                  </a:rPr>
                  <a:t> get limit contagion.    </a:t>
                </a:r>
              </a:p>
              <a:p>
                <a:pPr marL="800100" lvl="1" indent="-342900" eaLnBrk="0" hangingPunct="0">
                  <a:buFont typeface="Arial" pitchFamily="34" charset="0"/>
                  <a:buChar char="•"/>
                  <a:defRPr/>
                </a:pPr>
                <a:r>
                  <a:rPr lang="en-US" b="1" dirty="0">
                    <a:cs typeface="Arial" charset="0"/>
                  </a:rPr>
                  <a:t>high degree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  <m:t>(1−</m:t>
                            </m:r>
                            <m:r>
                              <a:rPr lang="en-US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  <m:t>𝑣</m:t>
                            </m:r>
                            <m:r>
                              <m:rPr>
                                <m:sty m:val="p"/>
                              </m:rPr>
                              <a:rPr lang="en-US" i="0" baseline="-2500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  <m:t>min</m:t>
                            </m:r>
                            <m:r>
                              <a:rPr lang="en-US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  <m:t>−</m:t>
                            </m:r>
                            <m:bar>
                              <m:barPr>
                                <m:ctrlPr>
                                  <a:rPr lang="en-US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𝑣</m:t>
                                </m:r>
                              </m:e>
                            </m:bar>
                          </m:den>
                        </m:f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Arial" charset="0"/>
                              </a:rPr>
                              <m:t>min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Arial" charset="0"/>
                  </a:rPr>
                  <a:t>, </a:t>
                </a:r>
                <a:r>
                  <a:rPr lang="en-US" b="1" dirty="0">
                    <a:cs typeface="Arial" charset="0"/>
                  </a:rPr>
                  <a:t>no</a:t>
                </a:r>
                <a:r>
                  <a:rPr lang="en-US" dirty="0">
                    <a:cs typeface="Arial" charset="0"/>
                  </a:rPr>
                  <a:t> limit contagion.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686800" cy="5562600"/>
              </a:xfrm>
              <a:blipFill rotWithShape="1">
                <a:blip r:embed="rId2"/>
                <a:stretch>
                  <a:fillRect t="-1754" r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4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447800"/>
            <a:ext cx="5410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ysClr val="windowText" lastClr="000000"/>
                </a:solidFill>
              </a:rPr>
              <a:t>A first failure:  </a:t>
            </a:r>
            <a:endParaRPr lang="en-US" sz="2400" b="1" dirty="0" smtClean="0">
              <a:solidFill>
                <a:sysClr val="windowText" lastClr="000000"/>
              </a:solidFill>
            </a:endParaRPr>
          </a:p>
          <a:p>
            <a:r>
              <a:rPr lang="en-US" sz="2400" dirty="0" smtClean="0">
                <a:solidFill>
                  <a:sysClr val="windowText" lastClr="000000"/>
                </a:solidFill>
              </a:rPr>
              <a:t>Some </a:t>
            </a:r>
            <a:r>
              <a:rPr lang="en-US" sz="2400" dirty="0">
                <a:solidFill>
                  <a:sysClr val="windowText" lastClr="000000"/>
                </a:solidFill>
              </a:rPr>
              <a:t>organization needs to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fail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0325" y="3200400"/>
            <a:ext cx="311035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ysClr val="windowText" lastClr="000000"/>
                </a:solidFill>
              </a:rPr>
              <a:t>Local contagion:  </a:t>
            </a:r>
            <a:endParaRPr lang="en-US" sz="2400" b="1" dirty="0" smtClean="0">
              <a:solidFill>
                <a:sysClr val="windowText" lastClr="000000"/>
              </a:solidFill>
            </a:endParaRPr>
          </a:p>
          <a:p>
            <a:r>
              <a:rPr lang="en-US" sz="2400" dirty="0" smtClean="0">
                <a:solidFill>
                  <a:sysClr val="windowText" lastClr="000000"/>
                </a:solidFill>
              </a:rPr>
              <a:t>Some </a:t>
            </a:r>
            <a:r>
              <a:rPr lang="en-US" sz="2400" dirty="0">
                <a:solidFill>
                  <a:sysClr val="windowText" lastClr="000000"/>
                </a:solidFill>
              </a:rPr>
              <a:t>neighbors need to be sufficiently exposed to fail too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4953000"/>
            <a:ext cx="5410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ysClr val="windowText" lastClr="000000"/>
                </a:solidFill>
              </a:rPr>
              <a:t>Wider propagation: 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for the many failures to happen, </a:t>
            </a:r>
            <a:r>
              <a:rPr lang="en-US" sz="2400" dirty="0">
                <a:solidFill>
                  <a:sysClr val="windowText" lastClr="000000"/>
                </a:solidFill>
              </a:rPr>
              <a:t>the network must have sufficiently large components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77937" y="1447800"/>
            <a:ext cx="5413663" cy="4953000"/>
            <a:chOff x="3200399" y="1447800"/>
            <a:chExt cx="5413663" cy="4953000"/>
          </a:xfrm>
        </p:grpSpPr>
        <p:sp>
          <p:nvSpPr>
            <p:cNvPr id="5" name="Rectangle 4"/>
            <p:cNvSpPr/>
            <p:nvPr/>
          </p:nvSpPr>
          <p:spPr>
            <a:xfrm>
              <a:off x="5943600" y="1447800"/>
              <a:ext cx="2667000" cy="1447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lvl="1"/>
              <a:r>
                <a:rPr lang="en-US" sz="2000" b="1" dirty="0"/>
                <a:t>integration decreases own-asset dependence</a:t>
              </a:r>
            </a:p>
          </p:txBody>
        </p:sp>
        <p:sp>
          <p:nvSpPr>
            <p:cNvPr id="6" name="Down Arrow 5"/>
            <p:cNvSpPr/>
            <p:nvPr/>
          </p:nvSpPr>
          <p:spPr>
            <a:xfrm>
              <a:off x="5988626" y="1683327"/>
              <a:ext cx="457200" cy="1076864"/>
            </a:xfrm>
            <a:prstGeom prst="downArrow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3200400"/>
              <a:ext cx="2670462" cy="1447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lvl="1"/>
              <a:r>
                <a:rPr lang="en-US" sz="2000" b="1" dirty="0"/>
                <a:t>integration </a:t>
              </a:r>
              <a:r>
                <a:rPr lang="en-US" sz="2000" b="1" dirty="0" smtClean="0"/>
                <a:t/>
              </a:r>
              <a:br>
                <a:rPr lang="en-US" sz="2000" b="1" dirty="0" smtClean="0"/>
              </a:br>
              <a:r>
                <a:rPr lang="en-US" sz="2000" b="1" dirty="0" smtClean="0"/>
                <a:t>increases </a:t>
              </a:r>
              <a:r>
                <a:rPr lang="en-US" sz="2000" b="1" dirty="0"/>
                <a:t>exposure of neighbors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00399" y="3200400"/>
              <a:ext cx="2670463" cy="1447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lvl="1"/>
              <a:r>
                <a:rPr lang="en-US" sz="2000" b="1" dirty="0"/>
                <a:t>diversification decreases exposure of specific neighbors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3283524" y="3427438"/>
              <a:ext cx="457200" cy="1076864"/>
            </a:xfrm>
            <a:prstGeom prst="downArrow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rot="10800000">
              <a:off x="5988627" y="3418936"/>
              <a:ext cx="457200" cy="1076864"/>
            </a:xfrm>
            <a:prstGeom prst="downArrow">
              <a:avLst/>
            </a:prstGeom>
            <a:solidFill>
              <a:srgbClr val="EA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43600" y="4953000"/>
              <a:ext cx="2667000" cy="1447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lvl="1"/>
              <a:r>
                <a:rPr lang="en-US" sz="2000" b="1" dirty="0"/>
                <a:t>d</a:t>
              </a:r>
              <a:r>
                <a:rPr lang="en-US" sz="2000" b="1" dirty="0" smtClean="0"/>
                <a:t>iversification increases component size</a:t>
              </a:r>
              <a:endParaRPr lang="en-US" sz="2000" b="1" dirty="0"/>
            </a:p>
          </p:txBody>
        </p:sp>
        <p:sp>
          <p:nvSpPr>
            <p:cNvPr id="18" name="Down Arrow 17"/>
            <p:cNvSpPr/>
            <p:nvPr/>
          </p:nvSpPr>
          <p:spPr>
            <a:xfrm rot="10800000">
              <a:off x="5988627" y="5105400"/>
              <a:ext cx="457200" cy="1076864"/>
            </a:xfrm>
            <a:prstGeom prst="downArrow">
              <a:avLst/>
            </a:prstGeom>
            <a:solidFill>
              <a:srgbClr val="EA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76200" y="-1"/>
            <a:ext cx="9067800" cy="7106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Summary via Cascades’  Three Ingredients</a:t>
            </a:r>
          </a:p>
        </p:txBody>
      </p:sp>
    </p:spTree>
    <p:extLst>
      <p:ext uri="{BB962C8B-B14F-4D97-AF65-F5344CB8AC3E}">
        <p14:creationId xmlns:p14="http://schemas.microsoft.com/office/powerpoint/2010/main" val="29888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" y="0"/>
            <a:ext cx="44958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Outline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0529" y="2432686"/>
            <a:ext cx="8222940" cy="2403786"/>
            <a:chOff x="460529" y="2432686"/>
            <a:chExt cx="8222940" cy="2403786"/>
          </a:xfrm>
        </p:grpSpPr>
        <p:sp>
          <p:nvSpPr>
            <p:cNvPr id="22" name="Freeform 21"/>
            <p:cNvSpPr/>
            <p:nvPr/>
          </p:nvSpPr>
          <p:spPr>
            <a:xfrm rot="16200000">
              <a:off x="2333477" y="2633002"/>
              <a:ext cx="2403782" cy="2003153"/>
            </a:xfrm>
            <a:custGeom>
              <a:avLst/>
              <a:gdLst>
                <a:gd name="connsiteX0" fmla="*/ 0 w 2003152"/>
                <a:gd name="connsiteY0" fmla="*/ 100158 h 2403782"/>
                <a:gd name="connsiteX1" fmla="*/ 100158 w 2003152"/>
                <a:gd name="connsiteY1" fmla="*/ 0 h 2403782"/>
                <a:gd name="connsiteX2" fmla="*/ 1902994 w 2003152"/>
                <a:gd name="connsiteY2" fmla="*/ 0 h 2403782"/>
                <a:gd name="connsiteX3" fmla="*/ 2003152 w 2003152"/>
                <a:gd name="connsiteY3" fmla="*/ 100158 h 2403782"/>
                <a:gd name="connsiteX4" fmla="*/ 2003152 w 2003152"/>
                <a:gd name="connsiteY4" fmla="*/ 2303624 h 2403782"/>
                <a:gd name="connsiteX5" fmla="*/ 1902994 w 2003152"/>
                <a:gd name="connsiteY5" fmla="*/ 2403782 h 2403782"/>
                <a:gd name="connsiteX6" fmla="*/ 100158 w 2003152"/>
                <a:gd name="connsiteY6" fmla="*/ 2403782 h 2403782"/>
                <a:gd name="connsiteX7" fmla="*/ 0 w 2003152"/>
                <a:gd name="connsiteY7" fmla="*/ 2303624 h 2403782"/>
                <a:gd name="connsiteX8" fmla="*/ 0 w 2003152"/>
                <a:gd name="connsiteY8" fmla="*/ 100158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152" h="2403782">
                  <a:moveTo>
                    <a:pt x="1919687" y="1"/>
                  </a:moveTo>
                  <a:cubicBezTo>
                    <a:pt x="1965783" y="1"/>
                    <a:pt x="2003152" y="53811"/>
                    <a:pt x="2003152" y="120190"/>
                  </a:cubicBezTo>
                  <a:lnTo>
                    <a:pt x="2003152" y="2283592"/>
                  </a:lnTo>
                  <a:cubicBezTo>
                    <a:pt x="2003152" y="2349971"/>
                    <a:pt x="1965783" y="2403781"/>
                    <a:pt x="1919687" y="2403781"/>
                  </a:cubicBezTo>
                  <a:lnTo>
                    <a:pt x="83465" y="2403781"/>
                  </a:lnTo>
                  <a:cubicBezTo>
                    <a:pt x="37369" y="2403781"/>
                    <a:pt x="0" y="2349971"/>
                    <a:pt x="0" y="2283592"/>
                  </a:cubicBezTo>
                  <a:lnTo>
                    <a:pt x="0" y="120190"/>
                  </a:lnTo>
                  <a:cubicBezTo>
                    <a:pt x="0" y="53811"/>
                    <a:pt x="37369" y="1"/>
                    <a:pt x="83465" y="1"/>
                  </a:cubicBezTo>
                  <a:lnTo>
                    <a:pt x="1919687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680" tIns="78866" rIns="102235" bIns="1602523" numCol="1" spcCol="1270" anchor="t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chemeClr val="bg1"/>
                  </a:solidFill>
                </a:rPr>
                <a:t> </a:t>
              </a:r>
              <a:endParaRPr lang="en-US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6200000">
              <a:off x="260214" y="2633004"/>
              <a:ext cx="2403783" cy="2003153"/>
            </a:xfrm>
            <a:custGeom>
              <a:avLst/>
              <a:gdLst>
                <a:gd name="connsiteX0" fmla="*/ 0 w 2003152"/>
                <a:gd name="connsiteY0" fmla="*/ 100158 h 2403782"/>
                <a:gd name="connsiteX1" fmla="*/ 100158 w 2003152"/>
                <a:gd name="connsiteY1" fmla="*/ 0 h 2403782"/>
                <a:gd name="connsiteX2" fmla="*/ 1902994 w 2003152"/>
                <a:gd name="connsiteY2" fmla="*/ 0 h 2403782"/>
                <a:gd name="connsiteX3" fmla="*/ 2003152 w 2003152"/>
                <a:gd name="connsiteY3" fmla="*/ 100158 h 2403782"/>
                <a:gd name="connsiteX4" fmla="*/ 2003152 w 2003152"/>
                <a:gd name="connsiteY4" fmla="*/ 2303624 h 2403782"/>
                <a:gd name="connsiteX5" fmla="*/ 1902994 w 2003152"/>
                <a:gd name="connsiteY5" fmla="*/ 2403782 h 2403782"/>
                <a:gd name="connsiteX6" fmla="*/ 100158 w 2003152"/>
                <a:gd name="connsiteY6" fmla="*/ 2403782 h 2403782"/>
                <a:gd name="connsiteX7" fmla="*/ 0 w 2003152"/>
                <a:gd name="connsiteY7" fmla="*/ 2303624 h 2403782"/>
                <a:gd name="connsiteX8" fmla="*/ 0 w 2003152"/>
                <a:gd name="connsiteY8" fmla="*/ 100158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152" h="2403782">
                  <a:moveTo>
                    <a:pt x="1919687" y="1"/>
                  </a:moveTo>
                  <a:cubicBezTo>
                    <a:pt x="1965783" y="1"/>
                    <a:pt x="2003152" y="53811"/>
                    <a:pt x="2003152" y="120190"/>
                  </a:cubicBezTo>
                  <a:lnTo>
                    <a:pt x="2003152" y="2283592"/>
                  </a:lnTo>
                  <a:cubicBezTo>
                    <a:pt x="2003152" y="2349971"/>
                    <a:pt x="1965783" y="2403781"/>
                    <a:pt x="1919687" y="2403781"/>
                  </a:cubicBezTo>
                  <a:lnTo>
                    <a:pt x="83465" y="2403781"/>
                  </a:lnTo>
                  <a:cubicBezTo>
                    <a:pt x="37369" y="2403781"/>
                    <a:pt x="0" y="2349971"/>
                    <a:pt x="0" y="2283592"/>
                  </a:cubicBezTo>
                  <a:lnTo>
                    <a:pt x="0" y="120190"/>
                  </a:lnTo>
                  <a:cubicBezTo>
                    <a:pt x="0" y="53811"/>
                    <a:pt x="37369" y="1"/>
                    <a:pt x="83465" y="1"/>
                  </a:cubicBezTo>
                  <a:lnTo>
                    <a:pt x="1919687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680" tIns="78868" rIns="102236" bIns="1602521" numCol="1" spcCol="1270" anchor="t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861160" y="2432690"/>
              <a:ext cx="1492348" cy="2403782"/>
            </a:xfrm>
            <a:custGeom>
              <a:avLst/>
              <a:gdLst>
                <a:gd name="connsiteX0" fmla="*/ 0 w 1492348"/>
                <a:gd name="connsiteY0" fmla="*/ 0 h 2403782"/>
                <a:gd name="connsiteX1" fmla="*/ 1492348 w 1492348"/>
                <a:gd name="connsiteY1" fmla="*/ 0 h 2403782"/>
                <a:gd name="connsiteX2" fmla="*/ 1492348 w 1492348"/>
                <a:gd name="connsiteY2" fmla="*/ 2403782 h 2403782"/>
                <a:gd name="connsiteX3" fmla="*/ 0 w 1492348"/>
                <a:gd name="connsiteY3" fmla="*/ 2403782 h 2403782"/>
                <a:gd name="connsiteX4" fmla="*/ 0 w 1492348"/>
                <a:gd name="connsiteY4" fmla="*/ 0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348" h="2403782">
                  <a:moveTo>
                    <a:pt x="0" y="0"/>
                  </a:moveTo>
                  <a:lnTo>
                    <a:pt x="1492348" y="0"/>
                  </a:lnTo>
                  <a:lnTo>
                    <a:pt x="1492348" y="2403782"/>
                  </a:lnTo>
                  <a:lnTo>
                    <a:pt x="0" y="24037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3444" rIns="0" bIns="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solidFill>
                    <a:schemeClr val="tx2"/>
                  </a:solidFill>
                  <a:latin typeface="Corbel" panose="020B0503020204020204" pitchFamily="34" charset="0"/>
                </a:rPr>
                <a:t>Model</a:t>
              </a:r>
              <a:endParaRPr lang="en-US" sz="1900" kern="1200" dirty="0">
                <a:solidFill>
                  <a:schemeClr val="tx2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rot="16200000">
              <a:off x="4416755" y="2633001"/>
              <a:ext cx="2403783" cy="2003153"/>
            </a:xfrm>
            <a:custGeom>
              <a:avLst/>
              <a:gdLst>
                <a:gd name="connsiteX0" fmla="*/ 0 w 2003152"/>
                <a:gd name="connsiteY0" fmla="*/ 100158 h 2403782"/>
                <a:gd name="connsiteX1" fmla="*/ 100158 w 2003152"/>
                <a:gd name="connsiteY1" fmla="*/ 0 h 2403782"/>
                <a:gd name="connsiteX2" fmla="*/ 1902994 w 2003152"/>
                <a:gd name="connsiteY2" fmla="*/ 0 h 2403782"/>
                <a:gd name="connsiteX3" fmla="*/ 2003152 w 2003152"/>
                <a:gd name="connsiteY3" fmla="*/ 100158 h 2403782"/>
                <a:gd name="connsiteX4" fmla="*/ 2003152 w 2003152"/>
                <a:gd name="connsiteY4" fmla="*/ 2303624 h 2403782"/>
                <a:gd name="connsiteX5" fmla="*/ 1902994 w 2003152"/>
                <a:gd name="connsiteY5" fmla="*/ 2403782 h 2403782"/>
                <a:gd name="connsiteX6" fmla="*/ 100158 w 2003152"/>
                <a:gd name="connsiteY6" fmla="*/ 2403782 h 2403782"/>
                <a:gd name="connsiteX7" fmla="*/ 0 w 2003152"/>
                <a:gd name="connsiteY7" fmla="*/ 2303624 h 2403782"/>
                <a:gd name="connsiteX8" fmla="*/ 0 w 2003152"/>
                <a:gd name="connsiteY8" fmla="*/ 100158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152" h="2403782">
                  <a:moveTo>
                    <a:pt x="1919687" y="1"/>
                  </a:moveTo>
                  <a:cubicBezTo>
                    <a:pt x="1965783" y="1"/>
                    <a:pt x="2003152" y="53811"/>
                    <a:pt x="2003152" y="120190"/>
                  </a:cubicBezTo>
                  <a:lnTo>
                    <a:pt x="2003152" y="2283592"/>
                  </a:lnTo>
                  <a:cubicBezTo>
                    <a:pt x="2003152" y="2349971"/>
                    <a:pt x="1965783" y="2403781"/>
                    <a:pt x="1919687" y="2403781"/>
                  </a:cubicBezTo>
                  <a:lnTo>
                    <a:pt x="83465" y="2403781"/>
                  </a:lnTo>
                  <a:cubicBezTo>
                    <a:pt x="37369" y="2403781"/>
                    <a:pt x="0" y="2349971"/>
                    <a:pt x="0" y="2283592"/>
                  </a:cubicBezTo>
                  <a:lnTo>
                    <a:pt x="0" y="120190"/>
                  </a:lnTo>
                  <a:cubicBezTo>
                    <a:pt x="0" y="53811"/>
                    <a:pt x="37369" y="1"/>
                    <a:pt x="83465" y="1"/>
                  </a:cubicBezTo>
                  <a:lnTo>
                    <a:pt x="1919687" y="1"/>
                  </a:lnTo>
                  <a:close/>
                </a:path>
              </a:pathLst>
            </a:custGeom>
            <a:solidFill>
              <a:schemeClr val="tx2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680" tIns="78868" rIns="102236" bIns="1602521" numCol="1" spcCol="1270" anchor="t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chemeClr val="bg1"/>
                  </a:solidFill>
                </a:rPr>
                <a:t> </a:t>
              </a:r>
              <a:endParaRPr lang="en-US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lowchart: Extract 19"/>
            <p:cNvSpPr/>
            <p:nvPr/>
          </p:nvSpPr>
          <p:spPr>
            <a:xfrm rot="5400000">
              <a:off x="2367125" y="4343756"/>
              <a:ext cx="353366" cy="300472"/>
            </a:xfrm>
            <a:prstGeom prst="flowChartExtra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2724150" y="2432690"/>
              <a:ext cx="1791178" cy="2403782"/>
            </a:xfrm>
            <a:custGeom>
              <a:avLst/>
              <a:gdLst>
                <a:gd name="connsiteX0" fmla="*/ 0 w 1492348"/>
                <a:gd name="connsiteY0" fmla="*/ 0 h 2403782"/>
                <a:gd name="connsiteX1" fmla="*/ 1492348 w 1492348"/>
                <a:gd name="connsiteY1" fmla="*/ 0 h 2403782"/>
                <a:gd name="connsiteX2" fmla="*/ 1492348 w 1492348"/>
                <a:gd name="connsiteY2" fmla="*/ 2403782 h 2403782"/>
                <a:gd name="connsiteX3" fmla="*/ 0 w 1492348"/>
                <a:gd name="connsiteY3" fmla="*/ 2403782 h 2403782"/>
                <a:gd name="connsiteX4" fmla="*/ 0 w 1492348"/>
                <a:gd name="connsiteY4" fmla="*/ 0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348" h="2403782">
                  <a:moveTo>
                    <a:pt x="0" y="0"/>
                  </a:moveTo>
                  <a:lnTo>
                    <a:pt x="1492348" y="0"/>
                  </a:lnTo>
                  <a:lnTo>
                    <a:pt x="1492348" y="2403782"/>
                  </a:lnTo>
                  <a:lnTo>
                    <a:pt x="0" y="24037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2296" rIns="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 smtClean="0">
                  <a:solidFill>
                    <a:schemeClr val="tx2"/>
                  </a:solidFill>
                </a:rPr>
                <a:t>Cascades   </a:t>
              </a:r>
              <a:r>
                <a:rPr lang="en-US" sz="1900" kern="1200" dirty="0" smtClean="0">
                  <a:solidFill>
                    <a:schemeClr val="tx2"/>
                  </a:solidFill>
                </a:rPr>
                <a:t>Diversification and Integration</a:t>
              </a:r>
              <a:endParaRPr lang="en-US" sz="1900" kern="1200" dirty="0">
                <a:solidFill>
                  <a:schemeClr val="tx2"/>
                </a:solidFill>
              </a:endParaRPr>
            </a:p>
          </p:txBody>
        </p:sp>
        <p:sp>
          <p:nvSpPr>
            <p:cNvPr id="23" name="Flowchart: Extract 22"/>
            <p:cNvSpPr/>
            <p:nvPr/>
          </p:nvSpPr>
          <p:spPr>
            <a:xfrm rot="5400000">
              <a:off x="4440387" y="4343756"/>
              <a:ext cx="353366" cy="300472"/>
            </a:xfrm>
            <a:prstGeom prst="flowChartExtra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4767306" y="2432690"/>
              <a:ext cx="1732727" cy="2403782"/>
            </a:xfrm>
            <a:custGeom>
              <a:avLst/>
              <a:gdLst>
                <a:gd name="connsiteX0" fmla="*/ 0 w 1492348"/>
                <a:gd name="connsiteY0" fmla="*/ 0 h 2403782"/>
                <a:gd name="connsiteX1" fmla="*/ 1492348 w 1492348"/>
                <a:gd name="connsiteY1" fmla="*/ 0 h 2403782"/>
                <a:gd name="connsiteX2" fmla="*/ 1492348 w 1492348"/>
                <a:gd name="connsiteY2" fmla="*/ 2403782 h 2403782"/>
                <a:gd name="connsiteX3" fmla="*/ 0 w 1492348"/>
                <a:gd name="connsiteY3" fmla="*/ 2403782 h 2403782"/>
                <a:gd name="connsiteX4" fmla="*/ 0 w 1492348"/>
                <a:gd name="connsiteY4" fmla="*/ 0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348" h="2403782">
                  <a:moveTo>
                    <a:pt x="0" y="0"/>
                  </a:moveTo>
                  <a:lnTo>
                    <a:pt x="1492348" y="0"/>
                  </a:lnTo>
                  <a:lnTo>
                    <a:pt x="1492348" y="2403782"/>
                  </a:lnTo>
                  <a:lnTo>
                    <a:pt x="0" y="24037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9154" rIns="0" bIns="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chemeClr val="bg1"/>
                  </a:solidFill>
                </a:rPr>
                <a:t>Cascades</a:t>
              </a:r>
              <a:r>
                <a:rPr lang="en-US" sz="2000" b="1" dirty="0">
                  <a:solidFill>
                    <a:schemeClr val="bg1"/>
                  </a:solidFill>
                </a:rPr>
                <a:t>   </a:t>
              </a:r>
              <a:r>
                <a:rPr lang="en-US" sz="2400" dirty="0" smtClean="0">
                  <a:solidFill>
                    <a:schemeClr val="bg1"/>
                  </a:solidFill>
                </a:rPr>
                <a:t>Core/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Periphery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16200000">
              <a:off x="6480002" y="2633004"/>
              <a:ext cx="2403782" cy="2003153"/>
            </a:xfrm>
            <a:custGeom>
              <a:avLst/>
              <a:gdLst>
                <a:gd name="connsiteX0" fmla="*/ 0 w 2003152"/>
                <a:gd name="connsiteY0" fmla="*/ 100158 h 2403782"/>
                <a:gd name="connsiteX1" fmla="*/ 100158 w 2003152"/>
                <a:gd name="connsiteY1" fmla="*/ 0 h 2403782"/>
                <a:gd name="connsiteX2" fmla="*/ 1902994 w 2003152"/>
                <a:gd name="connsiteY2" fmla="*/ 0 h 2403782"/>
                <a:gd name="connsiteX3" fmla="*/ 2003152 w 2003152"/>
                <a:gd name="connsiteY3" fmla="*/ 100158 h 2403782"/>
                <a:gd name="connsiteX4" fmla="*/ 2003152 w 2003152"/>
                <a:gd name="connsiteY4" fmla="*/ 2303624 h 2403782"/>
                <a:gd name="connsiteX5" fmla="*/ 1902994 w 2003152"/>
                <a:gd name="connsiteY5" fmla="*/ 2403782 h 2403782"/>
                <a:gd name="connsiteX6" fmla="*/ 100158 w 2003152"/>
                <a:gd name="connsiteY6" fmla="*/ 2403782 h 2403782"/>
                <a:gd name="connsiteX7" fmla="*/ 0 w 2003152"/>
                <a:gd name="connsiteY7" fmla="*/ 2303624 h 2403782"/>
                <a:gd name="connsiteX8" fmla="*/ 0 w 2003152"/>
                <a:gd name="connsiteY8" fmla="*/ 100158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152" h="2403782">
                  <a:moveTo>
                    <a:pt x="1919687" y="1"/>
                  </a:moveTo>
                  <a:cubicBezTo>
                    <a:pt x="1965783" y="1"/>
                    <a:pt x="2003152" y="53811"/>
                    <a:pt x="2003152" y="120190"/>
                  </a:cubicBezTo>
                  <a:lnTo>
                    <a:pt x="2003152" y="2283592"/>
                  </a:lnTo>
                  <a:cubicBezTo>
                    <a:pt x="2003152" y="2349971"/>
                    <a:pt x="1965783" y="2403781"/>
                    <a:pt x="1919687" y="2403781"/>
                  </a:cubicBezTo>
                  <a:lnTo>
                    <a:pt x="83465" y="2403781"/>
                  </a:lnTo>
                  <a:cubicBezTo>
                    <a:pt x="37369" y="2403781"/>
                    <a:pt x="0" y="2349971"/>
                    <a:pt x="0" y="2283592"/>
                  </a:cubicBezTo>
                  <a:lnTo>
                    <a:pt x="0" y="120190"/>
                  </a:lnTo>
                  <a:cubicBezTo>
                    <a:pt x="0" y="53811"/>
                    <a:pt x="37369" y="1"/>
                    <a:pt x="83465" y="1"/>
                  </a:cubicBezTo>
                  <a:lnTo>
                    <a:pt x="1919687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680" tIns="78866" rIns="102235" bIns="1602523" numCol="1" spcCol="1270" anchor="t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Flowchart: Extract 25"/>
            <p:cNvSpPr/>
            <p:nvPr/>
          </p:nvSpPr>
          <p:spPr>
            <a:xfrm rot="5400000">
              <a:off x="6513650" y="4343756"/>
              <a:ext cx="353366" cy="300472"/>
            </a:xfrm>
            <a:prstGeom prst="flowChartExtra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7080948" y="2432690"/>
              <a:ext cx="1492348" cy="2403782"/>
            </a:xfrm>
            <a:custGeom>
              <a:avLst/>
              <a:gdLst>
                <a:gd name="connsiteX0" fmla="*/ 0 w 1492348"/>
                <a:gd name="connsiteY0" fmla="*/ 0 h 2403782"/>
                <a:gd name="connsiteX1" fmla="*/ 1492348 w 1492348"/>
                <a:gd name="connsiteY1" fmla="*/ 0 h 2403782"/>
                <a:gd name="connsiteX2" fmla="*/ 1492348 w 1492348"/>
                <a:gd name="connsiteY2" fmla="*/ 2403782 h 2403782"/>
                <a:gd name="connsiteX3" fmla="*/ 0 w 1492348"/>
                <a:gd name="connsiteY3" fmla="*/ 2403782 h 2403782"/>
                <a:gd name="connsiteX4" fmla="*/ 0 w 1492348"/>
                <a:gd name="connsiteY4" fmla="*/ 0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348" h="2403782">
                  <a:moveTo>
                    <a:pt x="0" y="0"/>
                  </a:moveTo>
                  <a:lnTo>
                    <a:pt x="1492348" y="0"/>
                  </a:lnTo>
                  <a:lnTo>
                    <a:pt x="1492348" y="2403782"/>
                  </a:lnTo>
                  <a:lnTo>
                    <a:pt x="0" y="24037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9154" rIns="0" bIns="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solidFill>
                    <a:schemeClr val="tx2"/>
                  </a:solidFill>
                  <a:latin typeface="Corbel" panose="020B0503020204020204" pitchFamily="34" charset="0"/>
                  <a:cs typeface="Arial" charset="0"/>
                </a:rPr>
                <a:t>An Illustration with European Debt Data</a:t>
              </a:r>
              <a:endParaRPr lang="en-US" sz="1900" kern="1200" dirty="0">
                <a:solidFill>
                  <a:schemeClr val="tx2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53234" y="5334000"/>
            <a:ext cx="452418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solidFill>
                  <a:schemeClr val="bg1"/>
                </a:solidFill>
              </a:rPr>
              <a:t>Cascades</a:t>
            </a: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Diversification and Integration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943600"/>
            <a:ext cx="87630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Fedwire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Interbank payments, nodes accounting for 75% of total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;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25 nodes form clique (complete 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subgraph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)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77" y="1315283"/>
            <a:ext cx="36540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2012 LARGEST BANKS IN ORDER:</a:t>
            </a:r>
          </a:p>
          <a:p>
            <a:endParaRPr lang="en-US" sz="1600" b="1" dirty="0" smtClean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dirty="0" smtClean="0">
                <a:latin typeface="Corbel" panose="020B0503020204020204" pitchFamily="34" charset="0"/>
                <a:cs typeface="Arial" panose="020B0604020202020204" pitchFamily="34" charset="0"/>
              </a:rPr>
              <a:t>JPMorgan Chase</a:t>
            </a: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dirty="0" smtClean="0">
                <a:latin typeface="Corbel" panose="020B0503020204020204" pitchFamily="34" charset="0"/>
                <a:cs typeface="Arial" panose="020B0604020202020204" pitchFamily="34" charset="0"/>
              </a:rPr>
              <a:t>Bank of America</a:t>
            </a: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dirty="0" smtClean="0">
                <a:latin typeface="Corbel" panose="020B0503020204020204" pitchFamily="34" charset="0"/>
                <a:cs typeface="Arial" panose="020B0604020202020204" pitchFamily="34" charset="0"/>
              </a:rPr>
              <a:t>Citigroup</a:t>
            </a: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dirty="0" smtClean="0">
                <a:latin typeface="Corbel" panose="020B0503020204020204" pitchFamily="34" charset="0"/>
                <a:cs typeface="Arial" panose="020B0604020202020204" pitchFamily="34" charset="0"/>
              </a:rPr>
              <a:t>Wells Fargo</a:t>
            </a: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dirty="0" smtClean="0">
                <a:latin typeface="Corbel" panose="020B0503020204020204" pitchFamily="34" charset="0"/>
                <a:cs typeface="Arial" panose="020B0604020202020204" pitchFamily="34" charset="0"/>
              </a:rPr>
              <a:t>Goldman Sachs</a:t>
            </a: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dirty="0" smtClean="0">
                <a:latin typeface="Corbel" panose="020B0503020204020204" pitchFamily="34" charset="0"/>
                <a:cs typeface="Arial" panose="020B0604020202020204" pitchFamily="34" charset="0"/>
              </a:rPr>
              <a:t>MetLife</a:t>
            </a: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dirty="0" smtClean="0">
                <a:latin typeface="Corbel" panose="020B0503020204020204" pitchFamily="34" charset="0"/>
                <a:cs typeface="Arial" panose="020B0604020202020204" pitchFamily="34" charset="0"/>
              </a:rPr>
              <a:t>Morgan Stanley</a:t>
            </a:r>
            <a:endParaRPr lang="en-US" sz="16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9000" y="2667000"/>
            <a:ext cx="1673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Soromaki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et al 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2007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)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393432"/>
            <a:ext cx="5943599" cy="46263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600" y="1676400"/>
            <a:ext cx="3349223" cy="0"/>
          </a:xfrm>
          <a:prstGeom prst="line">
            <a:avLst/>
          </a:prstGeom>
          <a:ln w="63500" cmpd="thickThin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100" y="0"/>
            <a:ext cx="8953500" cy="71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 Core-Periphery Network</a:t>
            </a:r>
          </a:p>
        </p:txBody>
      </p:sp>
    </p:spTree>
    <p:extLst>
      <p:ext uri="{BB962C8B-B14F-4D97-AF65-F5344CB8AC3E}">
        <p14:creationId xmlns:p14="http://schemas.microsoft.com/office/powerpoint/2010/main" val="25184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" y="0"/>
            <a:ext cx="44958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Outline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0529" y="2432686"/>
            <a:ext cx="8264530" cy="2485696"/>
            <a:chOff x="460529" y="2432686"/>
            <a:chExt cx="8264530" cy="2485696"/>
          </a:xfrm>
        </p:grpSpPr>
        <p:sp>
          <p:nvSpPr>
            <p:cNvPr id="22" name="Freeform 21"/>
            <p:cNvSpPr/>
            <p:nvPr/>
          </p:nvSpPr>
          <p:spPr>
            <a:xfrm rot="16200000">
              <a:off x="2333477" y="2633002"/>
              <a:ext cx="2403782" cy="2003153"/>
            </a:xfrm>
            <a:custGeom>
              <a:avLst/>
              <a:gdLst>
                <a:gd name="connsiteX0" fmla="*/ 0 w 2003152"/>
                <a:gd name="connsiteY0" fmla="*/ 100158 h 2403782"/>
                <a:gd name="connsiteX1" fmla="*/ 100158 w 2003152"/>
                <a:gd name="connsiteY1" fmla="*/ 0 h 2403782"/>
                <a:gd name="connsiteX2" fmla="*/ 1902994 w 2003152"/>
                <a:gd name="connsiteY2" fmla="*/ 0 h 2403782"/>
                <a:gd name="connsiteX3" fmla="*/ 2003152 w 2003152"/>
                <a:gd name="connsiteY3" fmla="*/ 100158 h 2403782"/>
                <a:gd name="connsiteX4" fmla="*/ 2003152 w 2003152"/>
                <a:gd name="connsiteY4" fmla="*/ 2303624 h 2403782"/>
                <a:gd name="connsiteX5" fmla="*/ 1902994 w 2003152"/>
                <a:gd name="connsiteY5" fmla="*/ 2403782 h 2403782"/>
                <a:gd name="connsiteX6" fmla="*/ 100158 w 2003152"/>
                <a:gd name="connsiteY6" fmla="*/ 2403782 h 2403782"/>
                <a:gd name="connsiteX7" fmla="*/ 0 w 2003152"/>
                <a:gd name="connsiteY7" fmla="*/ 2303624 h 2403782"/>
                <a:gd name="connsiteX8" fmla="*/ 0 w 2003152"/>
                <a:gd name="connsiteY8" fmla="*/ 100158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152" h="2403782">
                  <a:moveTo>
                    <a:pt x="1919687" y="1"/>
                  </a:moveTo>
                  <a:cubicBezTo>
                    <a:pt x="1965783" y="1"/>
                    <a:pt x="2003152" y="53811"/>
                    <a:pt x="2003152" y="120190"/>
                  </a:cubicBezTo>
                  <a:lnTo>
                    <a:pt x="2003152" y="2283592"/>
                  </a:lnTo>
                  <a:cubicBezTo>
                    <a:pt x="2003152" y="2349971"/>
                    <a:pt x="1965783" y="2403781"/>
                    <a:pt x="1919687" y="2403781"/>
                  </a:cubicBezTo>
                  <a:lnTo>
                    <a:pt x="83465" y="2403781"/>
                  </a:lnTo>
                  <a:cubicBezTo>
                    <a:pt x="37369" y="2403781"/>
                    <a:pt x="0" y="2349971"/>
                    <a:pt x="0" y="2283592"/>
                  </a:cubicBezTo>
                  <a:lnTo>
                    <a:pt x="0" y="120190"/>
                  </a:lnTo>
                  <a:cubicBezTo>
                    <a:pt x="0" y="53811"/>
                    <a:pt x="37369" y="1"/>
                    <a:pt x="83465" y="1"/>
                  </a:cubicBezTo>
                  <a:lnTo>
                    <a:pt x="1919687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680" tIns="78866" rIns="102235" bIns="1602523" numCol="1" spcCol="1270" anchor="t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chemeClr val="bg1"/>
                  </a:solidFill>
                </a:rPr>
                <a:t> </a:t>
              </a:r>
              <a:endParaRPr lang="en-US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6200000">
              <a:off x="260214" y="2633004"/>
              <a:ext cx="2403783" cy="2003153"/>
            </a:xfrm>
            <a:custGeom>
              <a:avLst/>
              <a:gdLst>
                <a:gd name="connsiteX0" fmla="*/ 0 w 2003152"/>
                <a:gd name="connsiteY0" fmla="*/ 100158 h 2403782"/>
                <a:gd name="connsiteX1" fmla="*/ 100158 w 2003152"/>
                <a:gd name="connsiteY1" fmla="*/ 0 h 2403782"/>
                <a:gd name="connsiteX2" fmla="*/ 1902994 w 2003152"/>
                <a:gd name="connsiteY2" fmla="*/ 0 h 2403782"/>
                <a:gd name="connsiteX3" fmla="*/ 2003152 w 2003152"/>
                <a:gd name="connsiteY3" fmla="*/ 100158 h 2403782"/>
                <a:gd name="connsiteX4" fmla="*/ 2003152 w 2003152"/>
                <a:gd name="connsiteY4" fmla="*/ 2303624 h 2403782"/>
                <a:gd name="connsiteX5" fmla="*/ 1902994 w 2003152"/>
                <a:gd name="connsiteY5" fmla="*/ 2403782 h 2403782"/>
                <a:gd name="connsiteX6" fmla="*/ 100158 w 2003152"/>
                <a:gd name="connsiteY6" fmla="*/ 2403782 h 2403782"/>
                <a:gd name="connsiteX7" fmla="*/ 0 w 2003152"/>
                <a:gd name="connsiteY7" fmla="*/ 2303624 h 2403782"/>
                <a:gd name="connsiteX8" fmla="*/ 0 w 2003152"/>
                <a:gd name="connsiteY8" fmla="*/ 100158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152" h="2403782">
                  <a:moveTo>
                    <a:pt x="1919687" y="1"/>
                  </a:moveTo>
                  <a:cubicBezTo>
                    <a:pt x="1965783" y="1"/>
                    <a:pt x="2003152" y="53811"/>
                    <a:pt x="2003152" y="120190"/>
                  </a:cubicBezTo>
                  <a:lnTo>
                    <a:pt x="2003152" y="2283592"/>
                  </a:lnTo>
                  <a:cubicBezTo>
                    <a:pt x="2003152" y="2349971"/>
                    <a:pt x="1965783" y="2403781"/>
                    <a:pt x="1919687" y="2403781"/>
                  </a:cubicBezTo>
                  <a:lnTo>
                    <a:pt x="83465" y="2403781"/>
                  </a:lnTo>
                  <a:cubicBezTo>
                    <a:pt x="37369" y="2403781"/>
                    <a:pt x="0" y="2349971"/>
                    <a:pt x="0" y="2283592"/>
                  </a:cubicBezTo>
                  <a:lnTo>
                    <a:pt x="0" y="120190"/>
                  </a:lnTo>
                  <a:cubicBezTo>
                    <a:pt x="0" y="53811"/>
                    <a:pt x="37369" y="1"/>
                    <a:pt x="83465" y="1"/>
                  </a:cubicBezTo>
                  <a:lnTo>
                    <a:pt x="1919687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680" tIns="78868" rIns="102236" bIns="1602521" numCol="1" spcCol="1270" anchor="t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861160" y="2432690"/>
              <a:ext cx="1492348" cy="2403782"/>
            </a:xfrm>
            <a:custGeom>
              <a:avLst/>
              <a:gdLst>
                <a:gd name="connsiteX0" fmla="*/ 0 w 1492348"/>
                <a:gd name="connsiteY0" fmla="*/ 0 h 2403782"/>
                <a:gd name="connsiteX1" fmla="*/ 1492348 w 1492348"/>
                <a:gd name="connsiteY1" fmla="*/ 0 h 2403782"/>
                <a:gd name="connsiteX2" fmla="*/ 1492348 w 1492348"/>
                <a:gd name="connsiteY2" fmla="*/ 2403782 h 2403782"/>
                <a:gd name="connsiteX3" fmla="*/ 0 w 1492348"/>
                <a:gd name="connsiteY3" fmla="*/ 2403782 h 2403782"/>
                <a:gd name="connsiteX4" fmla="*/ 0 w 1492348"/>
                <a:gd name="connsiteY4" fmla="*/ 0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348" h="2403782">
                  <a:moveTo>
                    <a:pt x="0" y="0"/>
                  </a:moveTo>
                  <a:lnTo>
                    <a:pt x="1492348" y="0"/>
                  </a:lnTo>
                  <a:lnTo>
                    <a:pt x="1492348" y="2403782"/>
                  </a:lnTo>
                  <a:lnTo>
                    <a:pt x="0" y="24037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3444" rIns="0" bIns="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solidFill>
                    <a:schemeClr val="tx2"/>
                  </a:solidFill>
                  <a:latin typeface="Corbel" panose="020B0503020204020204" pitchFamily="34" charset="0"/>
                </a:rPr>
                <a:t>Model</a:t>
              </a:r>
              <a:endParaRPr lang="en-US" sz="1900" kern="1200" dirty="0">
                <a:solidFill>
                  <a:schemeClr val="tx2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rot="16200000">
              <a:off x="6521591" y="2633001"/>
              <a:ext cx="2403783" cy="2003153"/>
            </a:xfrm>
            <a:custGeom>
              <a:avLst/>
              <a:gdLst>
                <a:gd name="connsiteX0" fmla="*/ 0 w 2003152"/>
                <a:gd name="connsiteY0" fmla="*/ 100158 h 2403782"/>
                <a:gd name="connsiteX1" fmla="*/ 100158 w 2003152"/>
                <a:gd name="connsiteY1" fmla="*/ 0 h 2403782"/>
                <a:gd name="connsiteX2" fmla="*/ 1902994 w 2003152"/>
                <a:gd name="connsiteY2" fmla="*/ 0 h 2403782"/>
                <a:gd name="connsiteX3" fmla="*/ 2003152 w 2003152"/>
                <a:gd name="connsiteY3" fmla="*/ 100158 h 2403782"/>
                <a:gd name="connsiteX4" fmla="*/ 2003152 w 2003152"/>
                <a:gd name="connsiteY4" fmla="*/ 2303624 h 2403782"/>
                <a:gd name="connsiteX5" fmla="*/ 1902994 w 2003152"/>
                <a:gd name="connsiteY5" fmla="*/ 2403782 h 2403782"/>
                <a:gd name="connsiteX6" fmla="*/ 100158 w 2003152"/>
                <a:gd name="connsiteY6" fmla="*/ 2403782 h 2403782"/>
                <a:gd name="connsiteX7" fmla="*/ 0 w 2003152"/>
                <a:gd name="connsiteY7" fmla="*/ 2303624 h 2403782"/>
                <a:gd name="connsiteX8" fmla="*/ 0 w 2003152"/>
                <a:gd name="connsiteY8" fmla="*/ 100158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152" h="2403782">
                  <a:moveTo>
                    <a:pt x="1919687" y="1"/>
                  </a:moveTo>
                  <a:cubicBezTo>
                    <a:pt x="1965783" y="1"/>
                    <a:pt x="2003152" y="53811"/>
                    <a:pt x="2003152" y="120190"/>
                  </a:cubicBezTo>
                  <a:lnTo>
                    <a:pt x="2003152" y="2283592"/>
                  </a:lnTo>
                  <a:cubicBezTo>
                    <a:pt x="2003152" y="2349971"/>
                    <a:pt x="1965783" y="2403781"/>
                    <a:pt x="1919687" y="2403781"/>
                  </a:cubicBezTo>
                  <a:lnTo>
                    <a:pt x="83465" y="2403781"/>
                  </a:lnTo>
                  <a:cubicBezTo>
                    <a:pt x="37369" y="2403781"/>
                    <a:pt x="0" y="2349971"/>
                    <a:pt x="0" y="2283592"/>
                  </a:cubicBezTo>
                  <a:lnTo>
                    <a:pt x="0" y="120190"/>
                  </a:lnTo>
                  <a:cubicBezTo>
                    <a:pt x="0" y="53811"/>
                    <a:pt x="37369" y="1"/>
                    <a:pt x="83465" y="1"/>
                  </a:cubicBezTo>
                  <a:lnTo>
                    <a:pt x="1919687" y="1"/>
                  </a:lnTo>
                  <a:close/>
                </a:path>
              </a:pathLst>
            </a:custGeom>
            <a:solidFill>
              <a:schemeClr val="tx2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680" tIns="78868" rIns="102236" bIns="1602521" numCol="1" spcCol="1270" anchor="t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chemeClr val="bg1"/>
                  </a:solidFill>
                </a:rPr>
                <a:t> </a:t>
              </a:r>
              <a:endParaRPr lang="en-US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lowchart: Extract 19"/>
            <p:cNvSpPr/>
            <p:nvPr/>
          </p:nvSpPr>
          <p:spPr>
            <a:xfrm rot="5400000">
              <a:off x="2367125" y="4343756"/>
              <a:ext cx="353366" cy="300472"/>
            </a:xfrm>
            <a:prstGeom prst="flowChartExtra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2724150" y="2432690"/>
              <a:ext cx="1791178" cy="2403782"/>
            </a:xfrm>
            <a:custGeom>
              <a:avLst/>
              <a:gdLst>
                <a:gd name="connsiteX0" fmla="*/ 0 w 1492348"/>
                <a:gd name="connsiteY0" fmla="*/ 0 h 2403782"/>
                <a:gd name="connsiteX1" fmla="*/ 1492348 w 1492348"/>
                <a:gd name="connsiteY1" fmla="*/ 0 h 2403782"/>
                <a:gd name="connsiteX2" fmla="*/ 1492348 w 1492348"/>
                <a:gd name="connsiteY2" fmla="*/ 2403782 h 2403782"/>
                <a:gd name="connsiteX3" fmla="*/ 0 w 1492348"/>
                <a:gd name="connsiteY3" fmla="*/ 2403782 h 2403782"/>
                <a:gd name="connsiteX4" fmla="*/ 0 w 1492348"/>
                <a:gd name="connsiteY4" fmla="*/ 0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348" h="2403782">
                  <a:moveTo>
                    <a:pt x="0" y="0"/>
                  </a:moveTo>
                  <a:lnTo>
                    <a:pt x="1492348" y="0"/>
                  </a:lnTo>
                  <a:lnTo>
                    <a:pt x="1492348" y="2403782"/>
                  </a:lnTo>
                  <a:lnTo>
                    <a:pt x="0" y="24037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2296" rIns="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 smtClean="0">
                  <a:solidFill>
                    <a:schemeClr val="tx2"/>
                  </a:solidFill>
                </a:rPr>
                <a:t>Cascades   </a:t>
              </a:r>
              <a:r>
                <a:rPr lang="en-US" sz="1900" kern="1200" dirty="0" smtClean="0">
                  <a:solidFill>
                    <a:schemeClr val="tx2"/>
                  </a:solidFill>
                </a:rPr>
                <a:t>Diversification and Integration</a:t>
              </a:r>
              <a:endParaRPr lang="en-US" sz="1900" kern="1200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858000" y="2514600"/>
              <a:ext cx="1852917" cy="2403782"/>
            </a:xfrm>
            <a:custGeom>
              <a:avLst/>
              <a:gdLst>
                <a:gd name="connsiteX0" fmla="*/ 0 w 1492348"/>
                <a:gd name="connsiteY0" fmla="*/ 0 h 2403782"/>
                <a:gd name="connsiteX1" fmla="*/ 1492348 w 1492348"/>
                <a:gd name="connsiteY1" fmla="*/ 0 h 2403782"/>
                <a:gd name="connsiteX2" fmla="*/ 1492348 w 1492348"/>
                <a:gd name="connsiteY2" fmla="*/ 2403782 h 2403782"/>
                <a:gd name="connsiteX3" fmla="*/ 0 w 1492348"/>
                <a:gd name="connsiteY3" fmla="*/ 2403782 h 2403782"/>
                <a:gd name="connsiteX4" fmla="*/ 0 w 1492348"/>
                <a:gd name="connsiteY4" fmla="*/ 0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348" h="2403782">
                  <a:moveTo>
                    <a:pt x="0" y="0"/>
                  </a:moveTo>
                  <a:lnTo>
                    <a:pt x="1492348" y="0"/>
                  </a:lnTo>
                  <a:lnTo>
                    <a:pt x="1492348" y="2403782"/>
                  </a:lnTo>
                  <a:lnTo>
                    <a:pt x="0" y="24037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9154" rIns="0" bIns="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>
                  <a:solidFill>
                    <a:schemeClr val="bg1"/>
                  </a:solidFill>
                </a:rPr>
                <a:t>Illustration </a:t>
              </a:r>
              <a:r>
                <a:rPr lang="en-US" sz="3000" b="1" dirty="0">
                  <a:solidFill>
                    <a:schemeClr val="bg1"/>
                  </a:solidFill>
                </a:rPr>
                <a:t>with European Debt Data</a:t>
              </a:r>
              <a:endParaRPr lang="en-US" sz="300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16200000">
              <a:off x="4404343" y="2633004"/>
              <a:ext cx="2403782" cy="2003153"/>
            </a:xfrm>
            <a:custGeom>
              <a:avLst/>
              <a:gdLst>
                <a:gd name="connsiteX0" fmla="*/ 0 w 2003152"/>
                <a:gd name="connsiteY0" fmla="*/ 100158 h 2403782"/>
                <a:gd name="connsiteX1" fmla="*/ 100158 w 2003152"/>
                <a:gd name="connsiteY1" fmla="*/ 0 h 2403782"/>
                <a:gd name="connsiteX2" fmla="*/ 1902994 w 2003152"/>
                <a:gd name="connsiteY2" fmla="*/ 0 h 2403782"/>
                <a:gd name="connsiteX3" fmla="*/ 2003152 w 2003152"/>
                <a:gd name="connsiteY3" fmla="*/ 100158 h 2403782"/>
                <a:gd name="connsiteX4" fmla="*/ 2003152 w 2003152"/>
                <a:gd name="connsiteY4" fmla="*/ 2303624 h 2403782"/>
                <a:gd name="connsiteX5" fmla="*/ 1902994 w 2003152"/>
                <a:gd name="connsiteY5" fmla="*/ 2403782 h 2403782"/>
                <a:gd name="connsiteX6" fmla="*/ 100158 w 2003152"/>
                <a:gd name="connsiteY6" fmla="*/ 2403782 h 2403782"/>
                <a:gd name="connsiteX7" fmla="*/ 0 w 2003152"/>
                <a:gd name="connsiteY7" fmla="*/ 2303624 h 2403782"/>
                <a:gd name="connsiteX8" fmla="*/ 0 w 2003152"/>
                <a:gd name="connsiteY8" fmla="*/ 100158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152" h="2403782">
                  <a:moveTo>
                    <a:pt x="1919687" y="1"/>
                  </a:moveTo>
                  <a:cubicBezTo>
                    <a:pt x="1965783" y="1"/>
                    <a:pt x="2003152" y="53811"/>
                    <a:pt x="2003152" y="120190"/>
                  </a:cubicBezTo>
                  <a:lnTo>
                    <a:pt x="2003152" y="2283592"/>
                  </a:lnTo>
                  <a:cubicBezTo>
                    <a:pt x="2003152" y="2349971"/>
                    <a:pt x="1965783" y="2403781"/>
                    <a:pt x="1919687" y="2403781"/>
                  </a:cubicBezTo>
                  <a:lnTo>
                    <a:pt x="83465" y="2403781"/>
                  </a:lnTo>
                  <a:cubicBezTo>
                    <a:pt x="37369" y="2403781"/>
                    <a:pt x="0" y="2349971"/>
                    <a:pt x="0" y="2283592"/>
                  </a:cubicBezTo>
                  <a:lnTo>
                    <a:pt x="0" y="120190"/>
                  </a:lnTo>
                  <a:cubicBezTo>
                    <a:pt x="0" y="53811"/>
                    <a:pt x="37369" y="1"/>
                    <a:pt x="83465" y="1"/>
                  </a:cubicBezTo>
                  <a:lnTo>
                    <a:pt x="1919687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680" tIns="78866" rIns="102235" bIns="1602523" numCol="1" spcCol="1270" anchor="t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Flowchart: Extract 25"/>
            <p:cNvSpPr/>
            <p:nvPr/>
          </p:nvSpPr>
          <p:spPr>
            <a:xfrm rot="5400000">
              <a:off x="6513650" y="4343756"/>
              <a:ext cx="353366" cy="300472"/>
            </a:xfrm>
            <a:prstGeom prst="flowChartExtra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6934200" y="2432690"/>
              <a:ext cx="1639096" cy="2403782"/>
            </a:xfrm>
            <a:custGeom>
              <a:avLst/>
              <a:gdLst>
                <a:gd name="connsiteX0" fmla="*/ 0 w 1492348"/>
                <a:gd name="connsiteY0" fmla="*/ 0 h 2403782"/>
                <a:gd name="connsiteX1" fmla="*/ 1492348 w 1492348"/>
                <a:gd name="connsiteY1" fmla="*/ 0 h 2403782"/>
                <a:gd name="connsiteX2" fmla="*/ 1492348 w 1492348"/>
                <a:gd name="connsiteY2" fmla="*/ 2403782 h 2403782"/>
                <a:gd name="connsiteX3" fmla="*/ 0 w 1492348"/>
                <a:gd name="connsiteY3" fmla="*/ 2403782 h 2403782"/>
                <a:gd name="connsiteX4" fmla="*/ 0 w 1492348"/>
                <a:gd name="connsiteY4" fmla="*/ 0 h 24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348" h="2403782">
                  <a:moveTo>
                    <a:pt x="0" y="0"/>
                  </a:moveTo>
                  <a:lnTo>
                    <a:pt x="1492348" y="0"/>
                  </a:lnTo>
                  <a:lnTo>
                    <a:pt x="1492348" y="2403782"/>
                  </a:lnTo>
                  <a:lnTo>
                    <a:pt x="0" y="24037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9154" rIns="0" bIns="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" name="Flowchart: Extract 22"/>
            <p:cNvSpPr/>
            <p:nvPr/>
          </p:nvSpPr>
          <p:spPr>
            <a:xfrm rot="5400000">
              <a:off x="4440387" y="4343756"/>
              <a:ext cx="353366" cy="300472"/>
            </a:xfrm>
            <a:prstGeom prst="flowChartExtra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8" name="Freeform 27"/>
          <p:cNvSpPr/>
          <p:nvPr/>
        </p:nvSpPr>
        <p:spPr>
          <a:xfrm>
            <a:off x="4762022" y="2432685"/>
            <a:ext cx="1791178" cy="2403782"/>
          </a:xfrm>
          <a:custGeom>
            <a:avLst/>
            <a:gdLst>
              <a:gd name="connsiteX0" fmla="*/ 0 w 1492348"/>
              <a:gd name="connsiteY0" fmla="*/ 0 h 2403782"/>
              <a:gd name="connsiteX1" fmla="*/ 1492348 w 1492348"/>
              <a:gd name="connsiteY1" fmla="*/ 0 h 2403782"/>
              <a:gd name="connsiteX2" fmla="*/ 1492348 w 1492348"/>
              <a:gd name="connsiteY2" fmla="*/ 2403782 h 2403782"/>
              <a:gd name="connsiteX3" fmla="*/ 0 w 1492348"/>
              <a:gd name="connsiteY3" fmla="*/ 2403782 h 2403782"/>
              <a:gd name="connsiteX4" fmla="*/ 0 w 1492348"/>
              <a:gd name="connsiteY4" fmla="*/ 0 h 240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348" h="2403782">
                <a:moveTo>
                  <a:pt x="0" y="0"/>
                </a:moveTo>
                <a:lnTo>
                  <a:pt x="1492348" y="0"/>
                </a:lnTo>
                <a:lnTo>
                  <a:pt x="1492348" y="2403782"/>
                </a:lnTo>
                <a:lnTo>
                  <a:pt x="0" y="240378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2296" rIns="0" bIns="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 smtClean="0">
                <a:solidFill>
                  <a:schemeClr val="tx2"/>
                </a:solidFill>
              </a:rPr>
              <a:t>Cascades   </a:t>
            </a:r>
            <a:r>
              <a:rPr lang="en-US" sz="1900" dirty="0">
                <a:solidFill>
                  <a:schemeClr val="tx2"/>
                </a:solidFill>
              </a:rPr>
              <a:t/>
            </a:r>
            <a:br>
              <a:rPr lang="en-US" sz="1900" dirty="0">
                <a:solidFill>
                  <a:schemeClr val="tx2"/>
                </a:solidFill>
              </a:rPr>
            </a:br>
            <a:r>
              <a:rPr lang="en-US" sz="1900" dirty="0" smtClean="0">
                <a:solidFill>
                  <a:schemeClr val="tx2"/>
                </a:solidFill>
              </a:rPr>
              <a:t>Core/Periphery</a:t>
            </a:r>
            <a:endParaRPr lang="en-US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US" dirty="0" smtClean="0">
                <a:latin typeface="Corbel" panose="020B0503020204020204" pitchFamily="34" charset="0"/>
              </a:rPr>
              <a:t>Consider 6 key countries in Europe that have substantial cross-holdings of each other’s debt.</a:t>
            </a:r>
          </a:p>
          <a:p>
            <a:pPr>
              <a:spcAft>
                <a:spcPts val="3600"/>
              </a:spcAft>
            </a:pPr>
            <a:r>
              <a:rPr lang="en-US" dirty="0" smtClean="0">
                <a:latin typeface="Corbel" panose="020B0503020204020204" pitchFamily="34" charset="0"/>
              </a:rPr>
              <a:t>Treat them as an isolated system (illustrating exercise, not for policy...).</a:t>
            </a:r>
          </a:p>
          <a:p>
            <a:pPr>
              <a:spcAft>
                <a:spcPts val="3600"/>
              </a:spcAft>
            </a:pPr>
            <a:r>
              <a:rPr lang="en-US" dirty="0" smtClean="0">
                <a:latin typeface="Corbel" panose="020B0503020204020204" pitchFamily="34" charset="0"/>
              </a:rPr>
              <a:t>See what happens if values fall (contraction) and debt is devalued.</a:t>
            </a:r>
          </a:p>
        </p:txBody>
      </p:sp>
      <p:sp>
        <p:nvSpPr>
          <p:cNvPr id="978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0"/>
            <a:ext cx="60198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Illustrative Application</a:t>
            </a:r>
          </a:p>
        </p:txBody>
      </p:sp>
    </p:spTree>
    <p:extLst>
      <p:ext uri="{BB962C8B-B14F-4D97-AF65-F5344CB8AC3E}">
        <p14:creationId xmlns:p14="http://schemas.microsoft.com/office/powerpoint/2010/main" val="18291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177599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" y="0"/>
            <a:ext cx="50673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Outline</a:t>
            </a:r>
          </a:p>
        </p:txBody>
      </p:sp>
      <p:sp>
        <p:nvSpPr>
          <p:cNvPr id="5" name="Freeform 4"/>
          <p:cNvSpPr/>
          <p:nvPr/>
        </p:nvSpPr>
        <p:spPr>
          <a:xfrm>
            <a:off x="4876800" y="2432690"/>
            <a:ext cx="1623233" cy="2403782"/>
          </a:xfrm>
          <a:custGeom>
            <a:avLst/>
            <a:gdLst>
              <a:gd name="connsiteX0" fmla="*/ 0 w 1492348"/>
              <a:gd name="connsiteY0" fmla="*/ 0 h 2403782"/>
              <a:gd name="connsiteX1" fmla="*/ 1492348 w 1492348"/>
              <a:gd name="connsiteY1" fmla="*/ 0 h 2403782"/>
              <a:gd name="connsiteX2" fmla="*/ 1492348 w 1492348"/>
              <a:gd name="connsiteY2" fmla="*/ 2403782 h 2403782"/>
              <a:gd name="connsiteX3" fmla="*/ 0 w 1492348"/>
              <a:gd name="connsiteY3" fmla="*/ 2403782 h 2403782"/>
              <a:gd name="connsiteX4" fmla="*/ 0 w 1492348"/>
              <a:gd name="connsiteY4" fmla="*/ 0 h 240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348" h="2403782">
                <a:moveTo>
                  <a:pt x="0" y="0"/>
                </a:moveTo>
                <a:lnTo>
                  <a:pt x="1492348" y="0"/>
                </a:lnTo>
                <a:lnTo>
                  <a:pt x="1492348" y="2403782"/>
                </a:lnTo>
                <a:lnTo>
                  <a:pt x="0" y="240378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9154" rIns="0" bIns="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solidFill>
                  <a:schemeClr val="tx2"/>
                </a:solidFill>
                <a:latin typeface="Corbel" panose="020B0503020204020204" pitchFamily="34" charset="0"/>
              </a:rPr>
              <a:t>Cascades: Core/ Periphery</a:t>
            </a:r>
            <a:endParaRPr lang="en-US" sz="1900" kern="12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US" dirty="0" smtClean="0">
                <a:latin typeface="Corbel" panose="020B0503020204020204" pitchFamily="34" charset="0"/>
              </a:rPr>
              <a:t>Consider 6 key countries in Europe that have substantial cross-holdings of each other’s debt.</a:t>
            </a:r>
          </a:p>
          <a:p>
            <a:pPr>
              <a:spcAft>
                <a:spcPts val="3600"/>
              </a:spcAft>
            </a:pPr>
            <a:r>
              <a:rPr lang="en-US" dirty="0" smtClean="0">
                <a:latin typeface="Corbel" panose="020B0503020204020204" pitchFamily="34" charset="0"/>
              </a:rPr>
              <a:t>Treat them as an isolated system (illustrating exercise, not for policy...).</a:t>
            </a:r>
          </a:p>
          <a:p>
            <a:pPr>
              <a:spcAft>
                <a:spcPts val="3600"/>
              </a:spcAft>
            </a:pPr>
            <a:r>
              <a:rPr lang="en-US" dirty="0" smtClean="0">
                <a:latin typeface="Corbel" panose="020B0503020204020204" pitchFamily="34" charset="0"/>
              </a:rPr>
              <a:t>See what happens if values fall (contraction) and debt is devalued.</a:t>
            </a:r>
          </a:p>
        </p:txBody>
      </p:sp>
      <p:sp>
        <p:nvSpPr>
          <p:cNvPr id="978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57150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Illustrative Application</a:t>
            </a:r>
          </a:p>
        </p:txBody>
      </p:sp>
    </p:spTree>
    <p:extLst>
      <p:ext uri="{BB962C8B-B14F-4D97-AF65-F5344CB8AC3E}">
        <p14:creationId xmlns:p14="http://schemas.microsoft.com/office/powerpoint/2010/main" val="4140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81153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Raw Cross Holdings of Sovereign Debt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1981200"/>
            <a:ext cx="8898467" cy="326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6501" y="863025"/>
            <a:ext cx="2710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in Millions of $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0" y="990600"/>
            <a:ext cx="91440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1"/>
            <a:ext cx="8839200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" y="0"/>
            <a:ext cx="81153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Derived Exposures</a:t>
            </a:r>
          </a:p>
        </p:txBody>
      </p:sp>
    </p:spTree>
    <p:extLst>
      <p:ext uri="{BB962C8B-B14F-4D97-AF65-F5344CB8AC3E}">
        <p14:creationId xmlns:p14="http://schemas.microsoft.com/office/powerpoint/2010/main" val="2233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868630" y="766095"/>
            <a:ext cx="7772400" cy="5984881"/>
            <a:chOff x="76200" y="0"/>
            <a:chExt cx="9067800" cy="6982361"/>
          </a:xfrm>
        </p:grpSpPr>
        <p:sp>
          <p:nvSpPr>
            <p:cNvPr id="16" name="Right Arrow 15"/>
            <p:cNvSpPr/>
            <p:nvPr/>
          </p:nvSpPr>
          <p:spPr>
            <a:xfrm>
              <a:off x="1996440" y="811991"/>
              <a:ext cx="4175809" cy="1111983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.18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1867674">
              <a:off x="666217" y="3578809"/>
              <a:ext cx="6166903" cy="42357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.07 ----    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5400000">
              <a:off x="6575754" y="3300899"/>
              <a:ext cx="2888613" cy="72387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 	 .12	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10800000" flipV="1">
              <a:off x="2534416" y="1640108"/>
              <a:ext cx="3996418" cy="874491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.13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10315202" flipV="1">
              <a:off x="2137996" y="475194"/>
              <a:ext cx="2056706" cy="52629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.13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1001129">
              <a:off x="4884162" y="537678"/>
              <a:ext cx="1924668" cy="54862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.12	 	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12648244" flipV="1">
              <a:off x="1790368" y="3135913"/>
              <a:ext cx="5747677" cy="97944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       .17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rot="16200000">
              <a:off x="6005780" y="3624572"/>
              <a:ext cx="2737092" cy="60457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.11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11540612" flipV="1">
              <a:off x="1410270" y="5912116"/>
              <a:ext cx="2776338" cy="54531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.14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13711796" flipV="1">
              <a:off x="31864" y="4086355"/>
              <a:ext cx="5301904" cy="39931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.07 --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rot="18067209">
              <a:off x="3686415" y="4302154"/>
              <a:ext cx="4231832" cy="411471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.09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rot="19800333">
              <a:off x="442515" y="3749562"/>
              <a:ext cx="6363894" cy="73156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.14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 rot="16200000">
              <a:off x="-1037389" y="3658673"/>
              <a:ext cx="3095857" cy="50290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.11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1371600" y="5458057"/>
              <a:ext cx="4914900" cy="38280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.05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4341080" y="457200"/>
              <a:ext cx="418676" cy="2232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6172249" y="914400"/>
              <a:ext cx="2971751" cy="16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76200" y="990600"/>
              <a:ext cx="2468880" cy="13167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76200" y="5295404"/>
              <a:ext cx="1485900" cy="7924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6507480" y="5096256"/>
              <a:ext cx="1874520" cy="9997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221480" y="6122908"/>
              <a:ext cx="685800" cy="365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4098" y="1328722"/>
              <a:ext cx="13716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</a:rPr>
                <a:t>France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47073" y="1506057"/>
              <a:ext cx="168732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</a:rPr>
                <a:t>Germany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58940" y="5379196"/>
              <a:ext cx="13716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</a:rPr>
                <a:t>Italy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971" y="5418122"/>
              <a:ext cx="13716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</a:rPr>
                <a:t>Spain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6200" y="0"/>
              <a:ext cx="1371600" cy="538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</a:rPr>
                <a:t>Greece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41198" y="6443752"/>
              <a:ext cx="16002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</a:rPr>
                <a:t>Portugal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76200" y="21772"/>
            <a:ext cx="81153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Derived Exposures, Visually</a:t>
            </a:r>
          </a:p>
        </p:txBody>
      </p:sp>
    </p:spTree>
    <p:extLst>
      <p:ext uri="{BB962C8B-B14F-4D97-AF65-F5344CB8AC3E}">
        <p14:creationId xmlns:p14="http://schemas.microsoft.com/office/powerpoint/2010/main" val="19540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orbel" panose="020B0503020204020204" pitchFamily="34" charset="0"/>
                  </a:rPr>
                  <a:t>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  to be a fraction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 of 2008 GDP.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orbel" panose="020B0503020204020204" pitchFamily="34" charset="0"/>
                  </a:rPr>
                  <a:t>Look at 2011 GDP as the asset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orbel" panose="020B0503020204020204" pitchFamily="34" charset="0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orbel" panose="020B0503020204020204" pitchFamily="34" charset="0"/>
                  </a:rPr>
                  <a:t>Calculate cascades in best equilibrium.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orbel" panose="020B0503020204020204" pitchFamily="34" charset="0"/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bar>
                          <m:barPr>
                            <m:ctrlPr>
                              <a:rPr lang="en-US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/2</m:t>
                    </m:r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      (could rescale everything to debt levels –  here based on GDP levels</a:t>
                </a:r>
                <a:r>
                  <a:rPr lang="en-US" dirty="0" smtClean="0">
                    <a:latin typeface="Corbel" panose="020B0503020204020204" pitchFamily="34" charset="0"/>
                  </a:rPr>
                  <a:t>)</a:t>
                </a:r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b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8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0886"/>
            <a:ext cx="57150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Simulation Setup</a:t>
            </a:r>
          </a:p>
        </p:txBody>
      </p:sp>
    </p:spTree>
    <p:extLst>
      <p:ext uri="{BB962C8B-B14F-4D97-AF65-F5344CB8AC3E}">
        <p14:creationId xmlns:p14="http://schemas.microsoft.com/office/powerpoint/2010/main" val="31802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5791200" cy="7159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Normalized GDPs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0" y="990600"/>
            <a:ext cx="91440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005581"/>
              </p:ext>
            </p:extLst>
          </p:nvPr>
        </p:nvGraphicFramePr>
        <p:xfrm>
          <a:off x="342899" y="1371600"/>
          <a:ext cx="8458201" cy="447040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924798"/>
                <a:gridCol w="2055263"/>
                <a:gridCol w="1739070"/>
                <a:gridCol w="1739070"/>
              </a:tblGrid>
              <a:tr h="6386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rbel" panose="020B0503020204020204" pitchFamily="34" charset="0"/>
                        </a:rPr>
                        <a:t>2008</a:t>
                      </a:r>
                      <a:endParaRPr lang="en-US" sz="320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rbel" panose="020B0503020204020204" pitchFamily="34" charset="0"/>
                        </a:rPr>
                        <a:t>2011</a:t>
                      </a:r>
                      <a:endParaRPr lang="en-US" sz="320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rbel" panose="020B0503020204020204" pitchFamily="34" charset="0"/>
                        </a:rPr>
                        <a:t>Drop %</a:t>
                      </a:r>
                      <a:endParaRPr lang="en-US" sz="320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3862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  <a:latin typeface="Corbel" panose="020B0503020204020204" pitchFamily="34" charset="0"/>
                        </a:rPr>
                        <a:t>France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11.99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11.62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3862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  <a:latin typeface="Corbel" panose="020B0503020204020204" pitchFamily="34" charset="0"/>
                        </a:rPr>
                        <a:t>Germany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15.28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14.88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3862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  <a:latin typeface="Corbel" panose="020B0503020204020204" pitchFamily="34" charset="0"/>
                        </a:rPr>
                        <a:t>Greece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1.47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1.27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14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3862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  <a:latin typeface="Corbel" panose="020B0503020204020204" pitchFamily="34" charset="0"/>
                        </a:rPr>
                        <a:t>Italy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9.65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9.20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3862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  <a:latin typeface="Corbel" panose="020B0503020204020204" pitchFamily="34" charset="0"/>
                        </a:rPr>
                        <a:t>Portugal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1.06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1.00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3862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  <a:latin typeface="Corbel" panose="020B0503020204020204" pitchFamily="34" charset="0"/>
                        </a:rPr>
                        <a:t>Spain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6.70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6.25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  <a:latin typeface="Corbel" panose="020B0503020204020204" pitchFamily="34" charset="0"/>
                        </a:rPr>
                        <a:t>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9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873422"/>
              </p:ext>
            </p:extLst>
          </p:nvPr>
        </p:nvGraphicFramePr>
        <p:xfrm>
          <a:off x="228601" y="1143000"/>
          <a:ext cx="8686798" cy="527272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731682"/>
                <a:gridCol w="1589742"/>
                <a:gridCol w="1703293"/>
                <a:gridCol w="1703293"/>
                <a:gridCol w="1958788"/>
              </a:tblGrid>
              <a:tr h="776922">
                <a:tc>
                  <a:txBody>
                    <a:bodyPr/>
                    <a:lstStyle/>
                    <a:p>
                      <a:pPr algn="ctr"/>
                      <a:r>
                        <a:rPr lang="el-GR" sz="2700" u="none" dirty="0" smtClean="0">
                          <a:latin typeface="Corbel" panose="020B0503020204020204" pitchFamily="34" charset="0"/>
                        </a:rPr>
                        <a:t>θ</a:t>
                      </a:r>
                      <a:r>
                        <a:rPr lang="en-US" sz="2700" u="none" dirty="0" smtClean="0">
                          <a:latin typeface="Corbel" panose="020B0503020204020204" pitchFamily="34" charset="0"/>
                        </a:rPr>
                        <a:t> fraction</a:t>
                      </a:r>
                      <a:endParaRPr lang="en-US" sz="2700" u="none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.90</a:t>
                      </a:r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.93</a:t>
                      </a:r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.935</a:t>
                      </a:r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.94</a:t>
                      </a:r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>
                    <a:solidFill>
                      <a:schemeClr val="tx2"/>
                    </a:solidFill>
                  </a:tcPr>
                </a:tc>
              </a:tr>
              <a:tr h="88779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First</a:t>
                      </a:r>
                    </a:p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Failure</a:t>
                      </a:r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Greece</a:t>
                      </a:r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Greece</a:t>
                      </a:r>
                    </a:p>
                    <a:p>
                      <a:pPr algn="ctr"/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Greece</a:t>
                      </a:r>
                    </a:p>
                    <a:p>
                      <a:pPr algn="ctr"/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Greece</a:t>
                      </a:r>
                    </a:p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Portugal</a:t>
                      </a:r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</a:tr>
              <a:tr h="88779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Second</a:t>
                      </a:r>
                      <a:r>
                        <a:rPr lang="en-US" sz="2700" baseline="0" dirty="0" smtClean="0">
                          <a:latin typeface="Corbel" panose="020B0503020204020204" pitchFamily="34" charset="0"/>
                        </a:rPr>
                        <a:t> Failure</a:t>
                      </a:r>
                      <a:endParaRPr lang="en-US" sz="2700" dirty="0" smtClean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Portugal</a:t>
                      </a:r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Spain</a:t>
                      </a:r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</a:tr>
              <a:tr h="88779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Third</a:t>
                      </a:r>
                      <a:r>
                        <a:rPr lang="en-US" sz="2700" baseline="0" dirty="0" smtClean="0">
                          <a:latin typeface="Corbel" panose="020B0503020204020204" pitchFamily="34" charset="0"/>
                        </a:rPr>
                        <a:t> Failure</a:t>
                      </a:r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Spain</a:t>
                      </a:r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France</a:t>
                      </a:r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</a:tr>
              <a:tr h="88779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Fourth</a:t>
                      </a:r>
                    </a:p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Failure</a:t>
                      </a:r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France </a:t>
                      </a:r>
                    </a:p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Germany</a:t>
                      </a:r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Germany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Italy</a:t>
                      </a:r>
                    </a:p>
                  </a:txBody>
                  <a:tcPr marL="76200" marR="76200" marT="38100" marB="38100"/>
                </a:tc>
              </a:tr>
              <a:tr h="878074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Fifth</a:t>
                      </a:r>
                    </a:p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Failure</a:t>
                      </a:r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Corbel" panose="020B0503020204020204" pitchFamily="34" charset="0"/>
                        </a:rPr>
                        <a:t>Italy</a:t>
                      </a:r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Corbel" panose="020B0503020204020204" pitchFamily="34" charset="0"/>
                      </a:endParaRPr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10886"/>
            <a:ext cx="85344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Cascades for Various Thresholds</a:t>
            </a:r>
          </a:p>
        </p:txBody>
      </p:sp>
    </p:spTree>
    <p:extLst>
      <p:ext uri="{BB962C8B-B14F-4D97-AF65-F5344CB8AC3E}">
        <p14:creationId xmlns:p14="http://schemas.microsoft.com/office/powerpoint/2010/main" val="7454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/>
          </a:bodyPr>
          <a:lstStyle/>
          <a:p>
            <a:pPr>
              <a:spcAft>
                <a:spcPts val="4200"/>
              </a:spcAft>
            </a:pPr>
            <a:r>
              <a:rPr lang="en-US" dirty="0" smtClean="0">
                <a:latin typeface="Corbel" panose="020B0503020204020204" pitchFamily="34" charset="0"/>
              </a:rPr>
              <a:t>Portugal fragile:  little exposure, but close to threshold.</a:t>
            </a:r>
          </a:p>
          <a:p>
            <a:pPr>
              <a:spcAft>
                <a:spcPts val="4200"/>
              </a:spcAft>
            </a:pPr>
            <a:r>
              <a:rPr lang="en-US" dirty="0" smtClean="0">
                <a:latin typeface="Corbel" panose="020B0503020204020204" pitchFamily="34" charset="0"/>
              </a:rPr>
              <a:t>Portugal triggers Spain,  triggers France, Germany.</a:t>
            </a:r>
          </a:p>
          <a:p>
            <a:pPr>
              <a:spcAft>
                <a:spcPts val="4200"/>
              </a:spcAft>
            </a:pPr>
            <a:r>
              <a:rPr lang="en-US" dirty="0" smtClean="0">
                <a:latin typeface="Corbel" panose="020B0503020204020204" pitchFamily="34" charset="0"/>
              </a:rPr>
              <a:t>Italy is last to </a:t>
            </a:r>
            <a:r>
              <a:rPr lang="en-US" i="1" dirty="0" smtClean="0">
                <a:latin typeface="Corbel" panose="020B0503020204020204" pitchFamily="34" charset="0"/>
              </a:rPr>
              <a:t>cascade</a:t>
            </a:r>
            <a:r>
              <a:rPr lang="en-US" dirty="0" smtClean="0">
                <a:latin typeface="Corbel" panose="020B0503020204020204" pitchFamily="34" charset="0"/>
              </a:rPr>
              <a:t>:  held by others, but much less exposed to Spain than France, Germany  (but exposed to France, Greece).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" y="10886"/>
            <a:ext cx="85344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Story Behind Cascades</a:t>
            </a:r>
          </a:p>
        </p:txBody>
      </p:sp>
    </p:spTree>
    <p:extLst>
      <p:ext uri="{BB962C8B-B14F-4D97-AF65-F5344CB8AC3E}">
        <p14:creationId xmlns:p14="http://schemas.microsoft.com/office/powerpoint/2010/main" val="33285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n-US" dirty="0" smtClean="0">
                <a:latin typeface="Corbel" panose="020B0503020204020204" pitchFamily="34" charset="0"/>
              </a:rPr>
              <a:t>Diversification and integration both face (different) competing effects, </a:t>
            </a:r>
            <a:r>
              <a:rPr lang="en-US" dirty="0" err="1" smtClean="0">
                <a:latin typeface="Corbel" panose="020B0503020204020204" pitchFamily="34" charset="0"/>
              </a:rPr>
              <a:t>nonmonotonicities</a:t>
            </a:r>
            <a:r>
              <a:rPr lang="en-US" dirty="0" smtClean="0">
                <a:latin typeface="Corbel" panose="020B0503020204020204" pitchFamily="34" charset="0"/>
              </a:rPr>
              <a:t>.</a:t>
            </a:r>
          </a:p>
          <a:p>
            <a:pPr>
              <a:spcAft>
                <a:spcPts val="4200"/>
              </a:spcAft>
            </a:pPr>
            <a:r>
              <a:rPr lang="en-US" dirty="0" smtClean="0">
                <a:latin typeface="Corbel" panose="020B0503020204020204" pitchFamily="34" charset="0"/>
              </a:rPr>
              <a:t>Can be taken to data.</a:t>
            </a:r>
          </a:p>
          <a:p>
            <a:pPr>
              <a:spcAft>
                <a:spcPts val="4200"/>
              </a:spcAft>
            </a:pPr>
            <a:r>
              <a:rPr lang="en-US" dirty="0" smtClean="0">
                <a:latin typeface="Corbel" panose="020B0503020204020204" pitchFamily="34" charset="0"/>
              </a:rPr>
              <a:t>Model can serve as a foundation for studying bailouts and incentives.</a:t>
            </a:r>
          </a:p>
        </p:txBody>
      </p:sp>
      <p:sp>
        <p:nvSpPr>
          <p:cNvPr id="978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57150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Discussion, Next Steps</a:t>
            </a:r>
          </a:p>
        </p:txBody>
      </p:sp>
    </p:spTree>
    <p:extLst>
      <p:ext uri="{BB962C8B-B14F-4D97-AF65-F5344CB8AC3E}">
        <p14:creationId xmlns:p14="http://schemas.microsoft.com/office/powerpoint/2010/main" val="17826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4542" y="1371600"/>
            <a:ext cx="8915400" cy="5105400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Organizations (countries, banks, firms, etc.) have claims on: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300" dirty="0" smtClean="0">
                <a:latin typeface="Corbel" panose="020B0503020204020204" pitchFamily="34" charset="0"/>
              </a:rPr>
              <a:t>fundamental assets,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300" dirty="0" smtClean="0">
                <a:latin typeface="Corbel" panose="020B0503020204020204" pitchFamily="34" charset="0"/>
              </a:rPr>
              <a:t>other organizations.</a:t>
            </a:r>
          </a:p>
          <a:p>
            <a:pPr lvl="0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When an organization’s value falls below a critical level, the values of others’ claims on it drop – </a:t>
            </a:r>
            <a:r>
              <a:rPr lang="en-US" sz="2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discontinously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300" dirty="0" smtClean="0">
                <a:latin typeface="Corbel" panose="020B0503020204020204" pitchFamily="34" charset="0"/>
              </a:rPr>
              <a:t>e.g., Greek tax receipts not enough to pay debt; creditors take &gt;50% loss on value of their claims.</a:t>
            </a:r>
          </a:p>
          <a:p>
            <a:pPr lvl="0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Drop in value of one organization leads to drop in values of others they have financial arrangements with – cascades.</a:t>
            </a:r>
          </a:p>
        </p:txBody>
      </p:sp>
      <p:sp>
        <p:nvSpPr>
          <p:cNvPr id="978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5791200" cy="71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Basics of the Model</a:t>
            </a:r>
          </a:p>
        </p:txBody>
      </p:sp>
    </p:spTree>
    <p:extLst>
      <p:ext uri="{BB962C8B-B14F-4D97-AF65-F5344CB8AC3E}">
        <p14:creationId xmlns:p14="http://schemas.microsoft.com/office/powerpoint/2010/main" val="42567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1884" y="1099456"/>
                <a:ext cx="8229600" cy="49831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</a:rPr>
                          <m:t>1,…,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:</a:t>
                </a:r>
                <a:r>
                  <a:rPr lang="en-US" sz="2800" dirty="0">
                    <a:latin typeface="Corbel" panose="020B0503020204020204" pitchFamily="34" charset="0"/>
                  </a:rPr>
                  <a:t> </a:t>
                </a:r>
                <a:r>
                  <a:rPr lang="en-US" sz="2800" dirty="0" smtClean="0">
                    <a:latin typeface="Corbel" panose="020B0503020204020204" pitchFamily="34" charset="0"/>
                  </a:rPr>
                  <a:t>o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rganizations (countries, firms, banks…)</a:t>
                </a:r>
              </a:p>
              <a:p>
                <a:pPr>
                  <a:lnSpc>
                    <a:spcPct val="2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</a:rPr>
                          <m:t>1,…,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: assets (primitive investments)</a:t>
                </a:r>
              </a:p>
              <a:p>
                <a:pPr>
                  <a:lnSpc>
                    <a:spcPct val="2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:	price of asset 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k</a:t>
                </a:r>
              </a:p>
              <a:p>
                <a:pPr>
                  <a:lnSpc>
                    <a:spcPct val="2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: holding of asset 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k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 by organization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en-US" sz="2800" i="1" dirty="0" err="1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i</a:t>
                </a:r>
                <a:endParaRPr lang="en-US" sz="2800" i="1" dirty="0" smtClean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84" y="1099456"/>
                <a:ext cx="8229600" cy="49831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200" y="0"/>
            <a:ext cx="4419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Model</a:t>
            </a:r>
            <a:endParaRPr lang="en-US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686800" cy="4983163"/>
              </a:xfrm>
            </p:spPr>
            <p:txBody>
              <a:bodyPr/>
              <a:lstStyle/>
              <a:p>
                <a:pPr>
                  <a:lnSpc>
                    <a:spcPct val="2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Corbel" panose="020B0503020204020204" pitchFamily="34" charset="0"/>
                  </a:rPr>
                  <a:t>: cross holdings: fraction of org. </a:t>
                </a:r>
                <a:r>
                  <a:rPr lang="en-US" i="1" dirty="0" smtClean="0">
                    <a:latin typeface="Corbel" panose="020B0503020204020204" pitchFamily="34" charset="0"/>
                  </a:rPr>
                  <a:t>j</a:t>
                </a:r>
                <a:r>
                  <a:rPr lang="en-US" dirty="0" smtClean="0">
                    <a:latin typeface="Corbel" panose="020B0503020204020204" pitchFamily="34" charset="0"/>
                  </a:rPr>
                  <a:t> held by org. </a:t>
                </a:r>
                <a:r>
                  <a:rPr lang="en-US" i="1" dirty="0" err="1" smtClean="0">
                    <a:latin typeface="Corbel" panose="020B0503020204020204" pitchFamily="34" charset="0"/>
                  </a:rPr>
                  <a:t>i</a:t>
                </a:r>
                <a:endParaRPr lang="en-US" dirty="0" smtClean="0">
                  <a:latin typeface="Corbel" panose="020B0503020204020204" pitchFamily="34" charset="0"/>
                </a:endParaRPr>
              </a:p>
              <a:p>
                <a:pPr>
                  <a:lnSpc>
                    <a:spcPct val="2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charset="0"/>
                          </a:rPr>
                          <m:t>𝑖𝑖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r>
                  <a:rPr lang="en-US" dirty="0" smtClean="0">
                    <a:latin typeface="Corbel" panose="020B0503020204020204" pitchFamily="34" charset="0"/>
                  </a:rPr>
                  <a:t>:</a:t>
                </a:r>
                <a:r>
                  <a:rPr lang="en-US" baseline="-25000" dirty="0" smtClean="0">
                    <a:latin typeface="Corbel" panose="020B0503020204020204" pitchFamily="34" charset="0"/>
                  </a:rPr>
                  <a:t> </a:t>
                </a:r>
                <a:r>
                  <a:rPr lang="en-US" dirty="0" smtClean="0">
                    <a:latin typeface="Corbel" panose="020B0503020204020204" pitchFamily="34" charset="0"/>
                  </a:rPr>
                  <a:t>   (don’t own yourself)</a:t>
                </a:r>
              </a:p>
              <a:p>
                <a:pPr>
                  <a:lnSpc>
                    <a:spcPct val="2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cs typeface="Arial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cs typeface="Arial" charset="0"/>
                          </a:rPr>
                          <m:t>𝑖𝑖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charset="0"/>
                      </a:rPr>
                      <m:t>=1−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cs typeface="Arial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Arial" charset="0"/>
                              </a:rPr>
                              <m:t>𝑗𝑖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>
                    <a:latin typeface="Corbel" panose="020B0503020204020204" pitchFamily="34" charset="0"/>
                  </a:rPr>
                  <a:t>: fraction of org. </a:t>
                </a:r>
                <a:r>
                  <a:rPr lang="en-US" i="1" dirty="0" smtClean="0">
                    <a:latin typeface="Corbel" panose="020B0503020204020204" pitchFamily="34" charset="0"/>
                  </a:rPr>
                  <a:t>i</a:t>
                </a:r>
                <a:r>
                  <a:rPr lang="en-US" dirty="0" smtClean="0">
                    <a:latin typeface="Corbel" panose="020B0503020204020204" pitchFamily="34" charset="0"/>
                  </a:rPr>
                  <a:t> privately held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686800" cy="4983163"/>
              </a:xfrm>
              <a:blipFill rotWithShape="1">
                <a:blip r:embed="rId2"/>
                <a:stretch>
                  <a:fillRect r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6200" y="15710"/>
            <a:ext cx="4343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Cross Holdings</a:t>
            </a:r>
            <a:endParaRPr lang="en-US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5715000" cy="71596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Value of an Organization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384889" y="3562546"/>
            <a:ext cx="0" cy="8382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172200" y="3562546"/>
            <a:ext cx="0" cy="8382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1600" y="1828800"/>
                <a:ext cx="5971382" cy="1343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cs typeface="Arial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cs typeface="Arial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latin typeface="Cambria Math"/>
                          <a:cs typeface="Arial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/>
                              <a:cs typeface="Arial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/>
                              <a:cs typeface="Arial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  <a:cs typeface="Arial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cs typeface="Arial" charset="0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  <a:cs typeface="Arial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cs typeface="Arial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latin typeface="Cambria Math"/>
                          <a:cs typeface="Arial" charset="0"/>
                        </a:rPr>
                        <m:t>   +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/>
                              <a:cs typeface="Arial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/>
                              <a:cs typeface="Arial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latin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  <a:cs typeface="Arial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28800"/>
                <a:ext cx="5971382" cy="13430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" y="1216967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total value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of all shares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0745" y="4717214"/>
            <a:ext cx="205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direct asset holdings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4384" y="4731603"/>
            <a:ext cx="205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cross-holdings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2688</TotalTime>
  <Words>2305</Words>
  <Application>Microsoft Office PowerPoint</Application>
  <PresentationFormat>On-screen Show (4:3)</PresentationFormat>
  <Paragraphs>509</Paragraphs>
  <Slides>58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Custom Design</vt:lpstr>
      <vt:lpstr>PowerPoint Presentation</vt:lpstr>
      <vt:lpstr>PowerPoint Presentation</vt:lpstr>
      <vt:lpstr>PowerPoint Presentation</vt:lpstr>
      <vt:lpstr>Our Contributions</vt:lpstr>
      <vt:lpstr>PowerPoint Presentation</vt:lpstr>
      <vt:lpstr>Basics of the Model</vt:lpstr>
      <vt:lpstr>PowerPoint Presentation</vt:lpstr>
      <vt:lpstr>PowerPoint Presentation</vt:lpstr>
      <vt:lpstr>Value of an Organization</vt:lpstr>
      <vt:lpstr>PowerPoint Presentation</vt:lpstr>
      <vt:lpstr>PowerPoint Presentation</vt:lpstr>
      <vt:lpstr>Value of an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Discontinuous Losses</vt:lpstr>
      <vt:lpstr>PowerPoint Presentation</vt:lpstr>
      <vt:lpstr>PowerPoint Presentation</vt:lpstr>
      <vt:lpstr>Equilibria: Consistent Values</vt:lpstr>
      <vt:lpstr>Foundations</vt:lpstr>
      <vt:lpstr>PowerPoint Presentation</vt:lpstr>
      <vt:lpstr>Three Necessary Components of a Cascade</vt:lpstr>
      <vt:lpstr>What Affects Cascades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Diversification: Dangerous Middle Levels</vt:lpstr>
      <vt:lpstr>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Illustrative Application</vt:lpstr>
      <vt:lpstr>Illustrative Application</vt:lpstr>
      <vt:lpstr>Raw Cross Holdings of Sovereign Debt</vt:lpstr>
      <vt:lpstr>PowerPoint Presentation</vt:lpstr>
      <vt:lpstr>PowerPoint Presentation</vt:lpstr>
      <vt:lpstr>Simulation Setup</vt:lpstr>
      <vt:lpstr>Normalized GDPs</vt:lpstr>
      <vt:lpstr>PowerPoint Presentation</vt:lpstr>
      <vt:lpstr>PowerPoint Presentation</vt:lpstr>
      <vt:lpstr>Discussion, 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Networks and Contagion</dc:title>
  <dc:creator>Farakh</dc:creator>
  <cp:lastModifiedBy>Golub, Benjamin</cp:lastModifiedBy>
  <cp:revision>319</cp:revision>
  <dcterms:created xsi:type="dcterms:W3CDTF">2014-05-31T22:52:36Z</dcterms:created>
  <dcterms:modified xsi:type="dcterms:W3CDTF">2014-06-06T12:17:44Z</dcterms:modified>
</cp:coreProperties>
</file>